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382" r:id="rId2"/>
    <p:sldId id="396" r:id="rId3"/>
    <p:sldId id="341" r:id="rId4"/>
    <p:sldId id="342" r:id="rId5"/>
    <p:sldId id="343" r:id="rId6"/>
    <p:sldId id="344" r:id="rId7"/>
    <p:sldId id="345" r:id="rId8"/>
    <p:sldId id="379" r:id="rId9"/>
    <p:sldId id="399" r:id="rId10"/>
    <p:sldId id="346" r:id="rId11"/>
    <p:sldId id="383" r:id="rId12"/>
    <p:sldId id="385" r:id="rId13"/>
    <p:sldId id="386" r:id="rId14"/>
    <p:sldId id="387" r:id="rId15"/>
    <p:sldId id="389" r:id="rId16"/>
    <p:sldId id="388" r:id="rId17"/>
    <p:sldId id="349" r:id="rId18"/>
    <p:sldId id="350" r:id="rId19"/>
    <p:sldId id="395" r:id="rId20"/>
    <p:sldId id="390" r:id="rId21"/>
    <p:sldId id="391" r:id="rId22"/>
    <p:sldId id="392" r:id="rId23"/>
    <p:sldId id="393" r:id="rId24"/>
    <p:sldId id="394" r:id="rId25"/>
    <p:sldId id="351" r:id="rId26"/>
    <p:sldId id="352" r:id="rId27"/>
    <p:sldId id="353" r:id="rId28"/>
    <p:sldId id="384" r:id="rId29"/>
    <p:sldId id="356" r:id="rId30"/>
    <p:sldId id="357" r:id="rId31"/>
    <p:sldId id="358" r:id="rId32"/>
    <p:sldId id="359" r:id="rId33"/>
    <p:sldId id="360" r:id="rId34"/>
    <p:sldId id="361" r:id="rId35"/>
    <p:sldId id="362" r:id="rId36"/>
    <p:sldId id="397" r:id="rId37"/>
    <p:sldId id="364" r:id="rId38"/>
    <p:sldId id="365" r:id="rId39"/>
    <p:sldId id="366" r:id="rId40"/>
    <p:sldId id="368" r:id="rId41"/>
    <p:sldId id="398" r:id="rId42"/>
    <p:sldId id="371" r:id="rId43"/>
    <p:sldId id="372" r:id="rId44"/>
    <p:sldId id="373" r:id="rId45"/>
    <p:sldId id="375" r:id="rId46"/>
    <p:sldId id="377" r:id="rId47"/>
    <p:sldId id="376" r:id="rId48"/>
    <p:sldId id="378"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0" autoAdjust="0"/>
    <p:restoredTop sz="63466" autoAdjust="0"/>
  </p:normalViewPr>
  <p:slideViewPr>
    <p:cSldViewPr snapToGrid="0">
      <p:cViewPr varScale="1">
        <p:scale>
          <a:sx n="97" d="100"/>
          <a:sy n="97" d="100"/>
        </p:scale>
        <p:origin x="222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E3196-817D-814D-B15B-F48879A68EA3}" type="doc">
      <dgm:prSet loTypeId="urn:microsoft.com/office/officeart/2005/8/layout/vList3" loCatId="" qsTypeId="urn:microsoft.com/office/officeart/2005/8/quickstyle/simple4" qsCatId="simple" csTypeId="urn:microsoft.com/office/officeart/2005/8/colors/accent1_2" csCatId="accent1" phldr="1"/>
      <dgm:spPr/>
    </dgm:pt>
    <dgm:pt modelId="{5769C1C0-D507-E14F-B5FE-D7B807837A55}">
      <dgm:prSet phldrT="[Text]"/>
      <dgm:spPr>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Plan for Higher Density</a:t>
          </a:r>
        </a:p>
      </dgm:t>
    </dgm:pt>
    <dgm:pt modelId="{22196BA3-5784-2F46-9EBA-C853980DD31E}" type="parTrans" cxnId="{F6F1CCD5-1AED-7449-AA7A-454C1C68F07E}">
      <dgm:prSet/>
      <dgm:spPr/>
      <dgm:t>
        <a:bodyPr/>
        <a:lstStyle/>
        <a:p>
          <a:endParaRPr lang="en-US"/>
        </a:p>
      </dgm:t>
    </dgm:pt>
    <dgm:pt modelId="{6BBD41A3-EB01-FC45-847E-A9A75F1CBD9D}" type="sibTrans" cxnId="{F6F1CCD5-1AED-7449-AA7A-454C1C68F07E}">
      <dgm:prSet/>
      <dgm:spPr/>
      <dgm:t>
        <a:bodyPr/>
        <a:lstStyle/>
        <a:p>
          <a:endParaRPr lang="en-US"/>
        </a:p>
      </dgm:t>
    </dgm:pt>
    <dgm:pt modelId="{081C3265-88CD-944E-B896-B195BE797F28}">
      <dgm:prSet phldrT="[Text]"/>
      <dgm:spPr>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Bare Metal or Bigger VMs</a:t>
          </a:r>
        </a:p>
      </dgm:t>
    </dgm:pt>
    <dgm:pt modelId="{ACB66627-8219-3E42-AC43-489A4882610B}" type="parTrans" cxnId="{71303287-369E-DA44-9961-902A93EBD706}">
      <dgm:prSet/>
      <dgm:spPr/>
      <dgm:t>
        <a:bodyPr/>
        <a:lstStyle/>
        <a:p>
          <a:endParaRPr lang="en-US"/>
        </a:p>
      </dgm:t>
    </dgm:pt>
    <dgm:pt modelId="{DF6AA937-D0C2-A14F-B969-EB89B2973B75}" type="sibTrans" cxnId="{71303287-369E-DA44-9961-902A93EBD706}">
      <dgm:prSet/>
      <dgm:spPr/>
      <dgm:t>
        <a:bodyPr/>
        <a:lstStyle/>
        <a:p>
          <a:endParaRPr lang="en-US"/>
        </a:p>
      </dgm:t>
    </dgm:pt>
    <dgm:pt modelId="{42B2BCBD-FD3B-A546-AF4D-12A01B81FE01}">
      <dgm:prSet phldrT="[Text]"/>
      <dgm:spPr>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Tune To Optimize</a:t>
          </a:r>
        </a:p>
      </dgm:t>
    </dgm:pt>
    <dgm:pt modelId="{4E28FAD8-C18B-F64E-81EE-54854625B4BC}" type="parTrans" cxnId="{4C35D521-1E07-1C4F-B7AF-42C535EC5565}">
      <dgm:prSet/>
      <dgm:spPr/>
      <dgm:t>
        <a:bodyPr/>
        <a:lstStyle/>
        <a:p>
          <a:endParaRPr lang="en-US"/>
        </a:p>
      </dgm:t>
    </dgm:pt>
    <dgm:pt modelId="{F09FD066-C8B0-EF4D-B5FB-84A78654794C}" type="sibTrans" cxnId="{4C35D521-1E07-1C4F-B7AF-42C535EC5565}">
      <dgm:prSet/>
      <dgm:spPr/>
      <dgm:t>
        <a:bodyPr/>
        <a:lstStyle/>
        <a:p>
          <a:endParaRPr lang="en-US"/>
        </a:p>
      </dgm:t>
    </dgm:pt>
    <dgm:pt modelId="{58EF701E-571D-A048-9B76-047C46459B88}" type="pres">
      <dgm:prSet presAssocID="{611E3196-817D-814D-B15B-F48879A68EA3}" presName="linearFlow" presStyleCnt="0">
        <dgm:presLayoutVars>
          <dgm:dir/>
          <dgm:resizeHandles val="exact"/>
        </dgm:presLayoutVars>
      </dgm:prSet>
      <dgm:spPr/>
    </dgm:pt>
    <dgm:pt modelId="{71A53ABF-643A-4742-8284-FCAC553ABC03}" type="pres">
      <dgm:prSet presAssocID="{5769C1C0-D507-E14F-B5FE-D7B807837A55}" presName="composite" presStyleCnt="0"/>
      <dgm:spPr/>
    </dgm:pt>
    <dgm:pt modelId="{4C6ACEF5-DB22-C84F-95C1-94F24946DCE1}" type="pres">
      <dgm:prSet presAssocID="{5769C1C0-D507-E14F-B5FE-D7B807837A55}" presName="imgShp" presStyleLbl="fgImgPlace1" presStyleIdx="0" presStyleCnt="3"/>
      <dgm:spPr/>
    </dgm:pt>
    <dgm:pt modelId="{F438809E-FD9C-424D-BC9E-9354CB270A8B}" type="pres">
      <dgm:prSet presAssocID="{5769C1C0-D507-E14F-B5FE-D7B807837A55}" presName="txShp" presStyleLbl="node1" presStyleIdx="0" presStyleCnt="3">
        <dgm:presLayoutVars>
          <dgm:bulletEnabled val="1"/>
        </dgm:presLayoutVars>
      </dgm:prSet>
      <dgm:spPr/>
    </dgm:pt>
    <dgm:pt modelId="{F7E781BE-DA21-084F-B7AB-7D52E686D2FF}" type="pres">
      <dgm:prSet presAssocID="{6BBD41A3-EB01-FC45-847E-A9A75F1CBD9D}" presName="spacing" presStyleCnt="0"/>
      <dgm:spPr/>
    </dgm:pt>
    <dgm:pt modelId="{E8C87A3D-0651-F148-AB00-D14B4871F22D}" type="pres">
      <dgm:prSet presAssocID="{081C3265-88CD-944E-B896-B195BE797F28}" presName="composite" presStyleCnt="0"/>
      <dgm:spPr/>
    </dgm:pt>
    <dgm:pt modelId="{5AFE4B0D-0E08-5141-8526-C8F0F703BA45}" type="pres">
      <dgm:prSet presAssocID="{081C3265-88CD-944E-B896-B195BE797F28}" presName="imgShp" presStyleLbl="fgImgPlace1" presStyleIdx="1" presStyleCnt="3"/>
      <dgm:spPr/>
    </dgm:pt>
    <dgm:pt modelId="{4B1664F3-D7BD-BD45-B201-C730E8A66DE0}" type="pres">
      <dgm:prSet presAssocID="{081C3265-88CD-944E-B896-B195BE797F28}" presName="txShp" presStyleLbl="node1" presStyleIdx="1" presStyleCnt="3">
        <dgm:presLayoutVars>
          <dgm:bulletEnabled val="1"/>
        </dgm:presLayoutVars>
      </dgm:prSet>
      <dgm:spPr/>
    </dgm:pt>
    <dgm:pt modelId="{DE899B8A-1F09-2F44-9A72-E491EE61BEDD}" type="pres">
      <dgm:prSet presAssocID="{DF6AA937-D0C2-A14F-B969-EB89B2973B75}" presName="spacing" presStyleCnt="0"/>
      <dgm:spPr/>
    </dgm:pt>
    <dgm:pt modelId="{AE1C8B08-9A3B-4748-9854-D865BEB4D3D2}" type="pres">
      <dgm:prSet presAssocID="{42B2BCBD-FD3B-A546-AF4D-12A01B81FE01}" presName="composite" presStyleCnt="0"/>
      <dgm:spPr/>
    </dgm:pt>
    <dgm:pt modelId="{FDEEF227-9660-6C49-A0B2-5F99DCD90FED}" type="pres">
      <dgm:prSet presAssocID="{42B2BCBD-FD3B-A546-AF4D-12A01B81FE01}" presName="imgShp" presStyleLbl="fgImgPlace1" presStyleIdx="2" presStyleCnt="3"/>
      <dgm:spPr/>
    </dgm:pt>
    <dgm:pt modelId="{D189CBEB-96FE-BD43-B3BB-5259E98EBAB2}" type="pres">
      <dgm:prSet presAssocID="{42B2BCBD-FD3B-A546-AF4D-12A01B81FE01}" presName="txShp" presStyleLbl="node1" presStyleIdx="2" presStyleCnt="3">
        <dgm:presLayoutVars>
          <dgm:bulletEnabled val="1"/>
        </dgm:presLayoutVars>
      </dgm:prSet>
      <dgm:spPr/>
    </dgm:pt>
  </dgm:ptLst>
  <dgm:cxnLst>
    <dgm:cxn modelId="{4C35D521-1E07-1C4F-B7AF-42C535EC5565}" srcId="{611E3196-817D-814D-B15B-F48879A68EA3}" destId="{42B2BCBD-FD3B-A546-AF4D-12A01B81FE01}" srcOrd="2" destOrd="0" parTransId="{4E28FAD8-C18B-F64E-81EE-54854625B4BC}" sibTransId="{F09FD066-C8B0-EF4D-B5FB-84A78654794C}"/>
    <dgm:cxn modelId="{105F0626-04BD-F848-89B3-B89167FD5DE6}" type="presOf" srcId="{611E3196-817D-814D-B15B-F48879A68EA3}" destId="{58EF701E-571D-A048-9B76-047C46459B88}" srcOrd="0" destOrd="0" presId="urn:microsoft.com/office/officeart/2005/8/layout/vList3"/>
    <dgm:cxn modelId="{1FF4D562-45F5-F24B-8A7F-908D46D2124C}" type="presOf" srcId="{081C3265-88CD-944E-B896-B195BE797F28}" destId="{4B1664F3-D7BD-BD45-B201-C730E8A66DE0}" srcOrd="0" destOrd="0" presId="urn:microsoft.com/office/officeart/2005/8/layout/vList3"/>
    <dgm:cxn modelId="{17B9FD6A-111D-FB4F-AEFE-8DE71D41C5B5}" type="presOf" srcId="{5769C1C0-D507-E14F-B5FE-D7B807837A55}" destId="{F438809E-FD9C-424D-BC9E-9354CB270A8B}" srcOrd="0" destOrd="0" presId="urn:microsoft.com/office/officeart/2005/8/layout/vList3"/>
    <dgm:cxn modelId="{71303287-369E-DA44-9961-902A93EBD706}" srcId="{611E3196-817D-814D-B15B-F48879A68EA3}" destId="{081C3265-88CD-944E-B896-B195BE797F28}" srcOrd="1" destOrd="0" parTransId="{ACB66627-8219-3E42-AC43-489A4882610B}" sibTransId="{DF6AA937-D0C2-A14F-B969-EB89B2973B75}"/>
    <dgm:cxn modelId="{A970FFC6-B636-2C49-BB51-665A99C2DA34}" type="presOf" srcId="{42B2BCBD-FD3B-A546-AF4D-12A01B81FE01}" destId="{D189CBEB-96FE-BD43-B3BB-5259E98EBAB2}" srcOrd="0" destOrd="0" presId="urn:microsoft.com/office/officeart/2005/8/layout/vList3"/>
    <dgm:cxn modelId="{F6F1CCD5-1AED-7449-AA7A-454C1C68F07E}" srcId="{611E3196-817D-814D-B15B-F48879A68EA3}" destId="{5769C1C0-D507-E14F-B5FE-D7B807837A55}" srcOrd="0" destOrd="0" parTransId="{22196BA3-5784-2F46-9EBA-C853980DD31E}" sibTransId="{6BBD41A3-EB01-FC45-847E-A9A75F1CBD9D}"/>
    <dgm:cxn modelId="{CE3D9306-A290-6344-84CA-91ACBBB3ACFD}" type="presParOf" srcId="{58EF701E-571D-A048-9B76-047C46459B88}" destId="{71A53ABF-643A-4742-8284-FCAC553ABC03}" srcOrd="0" destOrd="0" presId="urn:microsoft.com/office/officeart/2005/8/layout/vList3"/>
    <dgm:cxn modelId="{9904C3FA-FFB5-1144-9363-83F2EC671521}" type="presParOf" srcId="{71A53ABF-643A-4742-8284-FCAC553ABC03}" destId="{4C6ACEF5-DB22-C84F-95C1-94F24946DCE1}" srcOrd="0" destOrd="0" presId="urn:microsoft.com/office/officeart/2005/8/layout/vList3"/>
    <dgm:cxn modelId="{B7E24D10-BCCA-8E45-B887-C6975B4CFF1B}" type="presParOf" srcId="{71A53ABF-643A-4742-8284-FCAC553ABC03}" destId="{F438809E-FD9C-424D-BC9E-9354CB270A8B}" srcOrd="1" destOrd="0" presId="urn:microsoft.com/office/officeart/2005/8/layout/vList3"/>
    <dgm:cxn modelId="{65AAFBDD-0263-0F4F-82EE-636A91BBFBBD}" type="presParOf" srcId="{58EF701E-571D-A048-9B76-047C46459B88}" destId="{F7E781BE-DA21-084F-B7AB-7D52E686D2FF}" srcOrd="1" destOrd="0" presId="urn:microsoft.com/office/officeart/2005/8/layout/vList3"/>
    <dgm:cxn modelId="{EA586A4B-5D72-7D4A-90E4-D6F40898DE6E}" type="presParOf" srcId="{58EF701E-571D-A048-9B76-047C46459B88}" destId="{E8C87A3D-0651-F148-AB00-D14B4871F22D}" srcOrd="2" destOrd="0" presId="urn:microsoft.com/office/officeart/2005/8/layout/vList3"/>
    <dgm:cxn modelId="{A4172B26-97F0-9E4A-B274-09E5D7098264}" type="presParOf" srcId="{E8C87A3D-0651-F148-AB00-D14B4871F22D}" destId="{5AFE4B0D-0E08-5141-8526-C8F0F703BA45}" srcOrd="0" destOrd="0" presId="urn:microsoft.com/office/officeart/2005/8/layout/vList3"/>
    <dgm:cxn modelId="{4CF910F1-7ED5-EC4F-94E6-878B6903BB10}" type="presParOf" srcId="{E8C87A3D-0651-F148-AB00-D14B4871F22D}" destId="{4B1664F3-D7BD-BD45-B201-C730E8A66DE0}" srcOrd="1" destOrd="0" presId="urn:microsoft.com/office/officeart/2005/8/layout/vList3"/>
    <dgm:cxn modelId="{93B9DE50-5319-E041-8021-758C6813A1EE}" type="presParOf" srcId="{58EF701E-571D-A048-9B76-047C46459B88}" destId="{DE899B8A-1F09-2F44-9A72-E491EE61BEDD}" srcOrd="3" destOrd="0" presId="urn:microsoft.com/office/officeart/2005/8/layout/vList3"/>
    <dgm:cxn modelId="{0E10E70C-29E5-C542-9816-9AAE934F14E1}" type="presParOf" srcId="{58EF701E-571D-A048-9B76-047C46459B88}" destId="{AE1C8B08-9A3B-4748-9854-D865BEB4D3D2}" srcOrd="4" destOrd="0" presId="urn:microsoft.com/office/officeart/2005/8/layout/vList3"/>
    <dgm:cxn modelId="{E85A7B41-2538-E44E-97B7-2B234918D79C}" type="presParOf" srcId="{AE1C8B08-9A3B-4748-9854-D865BEB4D3D2}" destId="{FDEEF227-9660-6C49-A0B2-5F99DCD90FED}" srcOrd="0" destOrd="0" presId="urn:microsoft.com/office/officeart/2005/8/layout/vList3"/>
    <dgm:cxn modelId="{D1ADDC2A-4284-AF4D-A1C6-0E51D68BADB1}" type="presParOf" srcId="{AE1C8B08-9A3B-4748-9854-D865BEB4D3D2}" destId="{D189CBEB-96FE-BD43-B3BB-5259E98EBAB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8809E-FD9C-424D-BC9E-9354CB270A8B}">
      <dsp:nvSpPr>
        <dsp:cNvPr id="0" name=""/>
        <dsp:cNvSpPr/>
      </dsp:nvSpPr>
      <dsp:spPr>
        <a:xfrm rot="10800000">
          <a:off x="1683809" y="2070"/>
          <a:ext cx="5776722" cy="915083"/>
        </a:xfrm>
        <a:prstGeom prst="homePlate">
          <a:avLst/>
        </a:prstGeom>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Plan for Higher Density</a:t>
          </a:r>
        </a:p>
      </dsp:txBody>
      <dsp:txXfrm rot="10800000">
        <a:off x="1912580" y="2070"/>
        <a:ext cx="5547951" cy="915083"/>
      </dsp:txXfrm>
    </dsp:sp>
    <dsp:sp modelId="{4C6ACEF5-DB22-C84F-95C1-94F24946DCE1}">
      <dsp:nvSpPr>
        <dsp:cNvPr id="0" name=""/>
        <dsp:cNvSpPr/>
      </dsp:nvSpPr>
      <dsp:spPr>
        <a:xfrm>
          <a:off x="1226268" y="2070"/>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1664F3-D7BD-BD45-B201-C730E8A66DE0}">
      <dsp:nvSpPr>
        <dsp:cNvPr id="0" name=""/>
        <dsp:cNvSpPr/>
      </dsp:nvSpPr>
      <dsp:spPr>
        <a:xfrm rot="10800000">
          <a:off x="1683809" y="1173614"/>
          <a:ext cx="5776722" cy="915083"/>
        </a:xfrm>
        <a:prstGeom prst="homePlate">
          <a:avLst/>
        </a:prstGeom>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Bare Metal or Bigger VMs</a:t>
          </a:r>
        </a:p>
      </dsp:txBody>
      <dsp:txXfrm rot="10800000">
        <a:off x="1912580" y="1173614"/>
        <a:ext cx="5547951" cy="915083"/>
      </dsp:txXfrm>
    </dsp:sp>
    <dsp:sp modelId="{5AFE4B0D-0E08-5141-8526-C8F0F703BA45}">
      <dsp:nvSpPr>
        <dsp:cNvPr id="0" name=""/>
        <dsp:cNvSpPr/>
      </dsp:nvSpPr>
      <dsp:spPr>
        <a:xfrm>
          <a:off x="1226268" y="1173614"/>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189CBEB-96FE-BD43-B3BB-5259E98EBAB2}">
      <dsp:nvSpPr>
        <dsp:cNvPr id="0" name=""/>
        <dsp:cNvSpPr/>
      </dsp:nvSpPr>
      <dsp:spPr>
        <a:xfrm rot="10800000">
          <a:off x="1683809" y="2345158"/>
          <a:ext cx="5776722" cy="915083"/>
        </a:xfrm>
        <a:prstGeom prst="homePlate">
          <a:avLst/>
        </a:prstGeom>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Tune To Optimize</a:t>
          </a:r>
        </a:p>
      </dsp:txBody>
      <dsp:txXfrm rot="10800000">
        <a:off x="1912580" y="2345158"/>
        <a:ext cx="5547951" cy="915083"/>
      </dsp:txXfrm>
    </dsp:sp>
    <dsp:sp modelId="{FDEEF227-9660-6C49-A0B2-5F99DCD90FED}">
      <dsp:nvSpPr>
        <dsp:cNvPr id="0" name=""/>
        <dsp:cNvSpPr/>
      </dsp:nvSpPr>
      <dsp:spPr>
        <a:xfrm>
          <a:off x="1226268" y="2345158"/>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257BEF-175A-4D21-B383-4233CB8727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41C526-CE25-4496-9B92-5EC229CB5D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88C042-A765-41C8-8CEB-470ADD06722E}" type="datetimeFigureOut">
              <a:rPr lang="en-US" smtClean="0"/>
              <a:t>9/17/2017</a:t>
            </a:fld>
            <a:endParaRPr lang="en-US"/>
          </a:p>
        </p:txBody>
      </p:sp>
      <p:sp>
        <p:nvSpPr>
          <p:cNvPr id="4" name="Footer Placeholder 3">
            <a:extLst>
              <a:ext uri="{FF2B5EF4-FFF2-40B4-BE49-F238E27FC236}">
                <a16:creationId xmlns:a16="http://schemas.microsoft.com/office/drawing/2014/main" id="{371DEE51-AD1A-4D37-96E4-94604CE6CA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A400C7-1DF7-433B-A55C-E97EB4E59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96665F-8573-43C5-BC9C-EF555D4391C7}" type="slidenum">
              <a:rPr lang="en-US" smtClean="0"/>
              <a:t>‹#›</a:t>
            </a:fld>
            <a:endParaRPr lang="en-US"/>
          </a:p>
        </p:txBody>
      </p:sp>
    </p:spTree>
    <p:extLst>
      <p:ext uri="{BB962C8B-B14F-4D97-AF65-F5344CB8AC3E}">
        <p14:creationId xmlns:p14="http://schemas.microsoft.com/office/powerpoint/2010/main" val="235015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9/17/2017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Demo </a:t>
            </a:r>
            <a:r>
              <a:rPr lang="en-US" sz="1100" b="0" i="0" u="none" strike="noStrike" cap="none" dirty="0" err="1">
                <a:solidFill>
                  <a:schemeClr val="dk1"/>
                </a:solidFill>
                <a:latin typeface="Arial"/>
                <a:ea typeface="Arial"/>
                <a:cs typeface="Arial"/>
                <a:sym typeface="Arial"/>
              </a:rPr>
              <a:t>Tutum</a:t>
            </a:r>
            <a:r>
              <a:rPr lang="en-US" sz="1100" b="0" i="0" u="none" strike="noStrike" cap="none" dirty="0">
                <a:solidFill>
                  <a:schemeClr val="dk1"/>
                </a:solidFill>
                <a:latin typeface="Arial"/>
                <a:ea typeface="Arial"/>
                <a:cs typeface="Arial"/>
                <a:sym typeface="Arial"/>
              </a:rPr>
              <a:t> and Docker Hub</a:t>
            </a:r>
          </a:p>
        </p:txBody>
      </p:sp>
    </p:spTree>
    <p:extLst>
      <p:ext uri="{BB962C8B-B14F-4D97-AF65-F5344CB8AC3E}">
        <p14:creationId xmlns:p14="http://schemas.microsoft.com/office/powerpoint/2010/main" val="1871558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dust settled we found that the benchmark showed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27% performance improvement when run in multiple containers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of these results were after we tuned the VM host to leverage CPU affinity and pinning. </a:t>
            </a:r>
            <a:endParaRPr lang="en-US" dirty="0"/>
          </a:p>
          <a:p>
            <a:endParaRPr lang="en-US"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14</a:t>
            </a:fld>
            <a:endParaRPr lang="en-US"/>
          </a:p>
        </p:txBody>
      </p:sp>
    </p:spTree>
    <p:extLst>
      <p:ext uri="{BB962C8B-B14F-4D97-AF65-F5344CB8AC3E}">
        <p14:creationId xmlns:p14="http://schemas.microsoft.com/office/powerpoint/2010/main" val="154667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chart</a:t>
            </a:r>
            <a:r>
              <a:rPr lang="en-US" sz="1200" kern="1200" baseline="0" dirty="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Areas we saw significant disk savings include:</a:t>
            </a:r>
          </a:p>
          <a:p>
            <a:pPr lvl="0"/>
            <a:r>
              <a:rPr lang="en-US" sz="1200" kern="1200" dirty="0">
                <a:solidFill>
                  <a:schemeClr val="tx1"/>
                </a:solidFill>
                <a:effectLst/>
                <a:latin typeface="+mn-lt"/>
                <a:ea typeface="+mn-ea"/>
                <a:cs typeface="+mn-cs"/>
              </a:rPr>
              <a:t>Fewer VM’s with OS overhead. A bare RHEL </a:t>
            </a:r>
            <a:r>
              <a:rPr lang="en-US" sz="1200" kern="1200" dirty="0" err="1">
                <a:solidFill>
                  <a:schemeClr val="tx1"/>
                </a:solidFill>
                <a:effectLst/>
                <a:latin typeface="+mn-lt"/>
                <a:ea typeface="+mn-ea"/>
                <a:cs typeface="+mn-cs"/>
              </a:rPr>
              <a:t>vmdk</a:t>
            </a:r>
            <a:r>
              <a:rPr lang="en-US" sz="1200" kern="1200" dirty="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a:solidFill>
                  <a:schemeClr val="tx1"/>
                </a:solidFill>
                <a:effectLst/>
                <a:latin typeface="+mn-lt"/>
                <a:ea typeface="+mn-ea"/>
                <a:cs typeface="+mn-cs"/>
              </a:rPr>
              <a:t>Docker images are single instance storage.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a:solidFill>
                  <a:schemeClr val="tx1"/>
                </a:solidFill>
                <a:effectLst/>
                <a:latin typeface="+mn-lt"/>
                <a:ea typeface="+mn-ea"/>
                <a:cs typeface="+mn-cs"/>
              </a:rPr>
              <a:t>VMware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needs a minimum 5GB to install, so we’ll consider that a savings on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removal of VM’s running a standard RHEL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which we averaged at 1.5GB savings per workload.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reserved 1GB of memory for the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host, which we eliminated in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a:solidFill>
                  <a:schemeClr val="tx1"/>
                </a:solidFill>
                <a:effectLst/>
                <a:latin typeface="+mn-lt"/>
                <a:ea typeface="+mn-ea"/>
                <a:cs typeface="+mn-cs"/>
              </a:rPr>
              <a:t>Any reason we don't want to call out the % in text?</a:t>
            </a:r>
          </a:p>
          <a:p>
            <a:r>
              <a:rPr lang="en-US" sz="1200" kern="1200" dirty="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15</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kern="1200" dirty="0">
                <a:solidFill>
                  <a:schemeClr val="tx1"/>
                </a:solidFill>
                <a:effectLst/>
                <a:latin typeface="+mn-lt"/>
                <a:ea typeface="+mn-ea"/>
                <a:cs typeface="+mn-cs"/>
              </a:rPr>
              <a:t>Plan for higher density</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Docker containers, from a resource and performance perspective, are essentially just standard Linux processes that have been wrapped by light-weight Linux kernel features that have little to no effect on performance overheads. When you plan for workloads in containers, plan for higher density of these workloads on the host OS (virtual or bare-metal) than you may have with virtual machines. You'll gain utilization benefits from higher density of resources like storage and memory due to no longer needing the OS overhead of multiple virtual machines. Based on the S2 and S3 test scenario results, consolidation is also a path to higher performance on the same hardware, and specifically processor performance improvements over the traditional model of "many VM's per host with one main workload each".</a:t>
            </a:r>
          </a:p>
          <a:p>
            <a:pPr lvl="0" fontAlgn="base"/>
            <a:endParaRPr lang="en-US" sz="1200" kern="1200" dirty="0">
              <a:solidFill>
                <a:schemeClr val="tx1"/>
              </a:solidFill>
              <a:effectLst/>
              <a:latin typeface="+mn-lt"/>
              <a:ea typeface="+mn-ea"/>
              <a:cs typeface="+mn-cs"/>
            </a:endParaRPr>
          </a:p>
          <a:p>
            <a:pPr lvl="0" fontAlgn="base"/>
            <a:r>
              <a:rPr lang="en-US" sz="1200" b="1" kern="1200" dirty="0">
                <a:solidFill>
                  <a:schemeClr val="tx1"/>
                </a:solidFill>
                <a:effectLst/>
                <a:latin typeface="+mn-lt"/>
                <a:ea typeface="+mn-ea"/>
                <a:cs typeface="+mn-cs"/>
              </a:rPr>
              <a:t>Bare Metal or Bigger VMs-</a:t>
            </a:r>
            <a:r>
              <a:rPr lang="en-US" sz="1200" kern="1200" dirty="0">
                <a:solidFill>
                  <a:schemeClr val="tx1"/>
                </a:solidFill>
                <a:effectLst/>
                <a:latin typeface="+mn-lt"/>
                <a:ea typeface="+mn-ea"/>
                <a:cs typeface="+mn-cs"/>
              </a:rPr>
              <a:t> The bare-metal scenario, S3, yielded performance and capacity improvements beyond all other scenarios. If it fits your infrastructure management model to choose bare-metal hosts for your containers, you'll get higher density of workloads with improved overall performance then you would with virtual machines. </a:t>
            </a:r>
          </a:p>
          <a:p>
            <a:pPr lvl="0" fontAlgn="base"/>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if moving to bare-metal containers is not something you're able to take advantage of today, you can still gain performance and resource utilization improvements by consolidating your workloads to fewer, larger virtual machines with a higher count of container workloads in each. This option is typically better than replacing the "one workload per VM" with a "one container per VM" model.</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Tune to optimize – </a:t>
            </a:r>
            <a:r>
              <a:rPr lang="en-US" sz="1200" kern="1200" dirty="0">
                <a:solidFill>
                  <a:schemeClr val="tx1"/>
                </a:solidFill>
                <a:effectLst/>
                <a:latin typeface="+mn-lt"/>
                <a:ea typeface="+mn-ea"/>
                <a:cs typeface="+mn-cs"/>
              </a:rPr>
              <a:t>Depending on the application, some tuning may be required to achieve optimal performance with virtual machines or containers. For example, our tests show that for CPU-bound workloads, performance can vary widely based on VM and container CPU affinity settings. If you're using VM's (with or without containers) and have workloads that are largely CPU bound, you should perform some benchmarking with and without CPU affinity set in your environment to gain a clearer understanding of its potential benefits.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16</a:t>
            </a:fld>
            <a:endParaRPr lang="en-US"/>
          </a:p>
        </p:txBody>
      </p:sp>
    </p:spTree>
    <p:extLst>
      <p:ext uri="{BB962C8B-B14F-4D97-AF65-F5344CB8AC3E}">
        <p14:creationId xmlns:p14="http://schemas.microsoft.com/office/powerpoint/2010/main" val="108684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29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268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Shape 114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45" name="Shape 1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8566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191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1" name="Shape 95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22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0" name="Shape 970"/>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147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It is easy to confuse in containers and VMs, because of the fact that both isolate the environment to execute the applications or processes from the host address space. Both of them have the same characteristics. Both can be represented by a binary </a:t>
            </a:r>
            <a:r>
              <a:rPr lang="en-US" sz="1200" b="0" i="0" u="none" strike="noStrike" kern="1200" dirty="0" err="1">
                <a:solidFill>
                  <a:schemeClr val="tx1"/>
                </a:solidFill>
                <a:effectLst/>
                <a:latin typeface="+mn-lt"/>
                <a:ea typeface="+mn-ea"/>
                <a:cs typeface="+mn-cs"/>
              </a:rPr>
              <a:t>artifiact</a:t>
            </a:r>
            <a:r>
              <a:rPr lang="en-US" sz="1200" b="0" i="0" u="none" strike="noStrike" kern="1200" dirty="0">
                <a:solidFill>
                  <a:schemeClr val="tx1"/>
                </a:solidFill>
                <a:effectLst/>
                <a:latin typeface="+mn-lt"/>
                <a:ea typeface="+mn-ea"/>
                <a:cs typeface="+mn-cs"/>
              </a:rPr>
              <a:t> which are portable from one host to other.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Hence, it is easy to assume that Docker container and VMs are same…but they are not.</a:t>
            </a: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The key is that the underlying architecture is fundamentally different between the containers and virtual machines, we will get there shortly.  Since the architecture is different each of them will have their own benefits.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analogy we use here to understand on how Docker can be explained is by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1" name="Shape 103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198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a:p>
            <a:pPr marL="0" indent="0">
              <a:buNone/>
            </a:pPr>
            <a:endParaRPr lang="en-US" b="1"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3CEA69F-DF04-4A61-8B5A-65818C67B300}" type="slidenum">
              <a:rPr lang="en-US" smtClean="0"/>
              <a:t>25</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the 1.0 version of the Catweb image from the mikegcoleman repo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mikegcoleman/</a:t>
            </a:r>
            <a:r>
              <a:rPr lang="en-US" baseline="0" dirty="0" err="1"/>
              <a:t>catweb</a:t>
            </a:r>
            <a:r>
              <a:rPr lang="en-US" baseline="0" dirty="0"/>
              <a:t> image we pulled earlier -d tells docker It should start the application in detached mode (running in the </a:t>
            </a:r>
            <a:r>
              <a:rPr lang="en-US" baseline="0" dirty="0" err="1"/>
              <a:t>backgorund</a:t>
            </a:r>
            <a:r>
              <a:rPr lang="en-US" baseline="0" dirty="0"/>
              <a:t>) and –p 5000:5000 tells docker engine that any requests coming into port 5000 on the host should be directed to port 5000 on this container. –name catweb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(catweb in our example) or the container ID (every image and container are assigned a unique ID)</a:t>
            </a:r>
          </a:p>
          <a:p>
            <a:endParaRPr lang="en-US" baseline="0" dirty="0"/>
          </a:p>
          <a:p>
            <a:r>
              <a:rPr lang="en-US" baseline="0" dirty="0"/>
              <a:t>Docker </a:t>
            </a:r>
            <a:r>
              <a:rPr lang="en-US" baseline="0" dirty="0" err="1"/>
              <a:t>rm</a:t>
            </a:r>
            <a:r>
              <a:rPr lang="en-US" baseline="0" dirty="0"/>
              <a:t> removes the stopped container. if you specify </a:t>
            </a:r>
            <a:r>
              <a:rPr lang="en-US" baseline="0" dirty="0" err="1"/>
              <a:t>rm</a:t>
            </a:r>
            <a:r>
              <a:rPr lang="en-US" baseline="0" dirty="0"/>
              <a:t>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a:p>
            <a:endParaRPr lang="en-US" baseline="0" dirty="0"/>
          </a:p>
          <a:p>
            <a:r>
              <a:rPr lang="en-US" baseline="0" dirty="0"/>
              <a:t>Docker build will create a new image from a docker file. In this example we are creating an image called mikegcoleman/</a:t>
            </a:r>
            <a:r>
              <a:rPr lang="en-US" baseline="0" dirty="0" err="1"/>
              <a:t>catweb</a:t>
            </a:r>
            <a:r>
              <a:rPr lang="en-US" baseline="0" dirty="0"/>
              <a:t> and we’re tagging it with a 2.0 version number. The period says to build the image from the docker file in the current directory. You can explicitly specify a path to your </a:t>
            </a:r>
            <a:r>
              <a:rPr lang="en-US" baseline="0" dirty="0" err="1"/>
              <a:t>dockerfile</a:t>
            </a:r>
            <a:r>
              <a:rPr lang="en-US" baseline="0" dirty="0"/>
              <a:t> if you so choose</a:t>
            </a:r>
          </a:p>
          <a:p>
            <a:endParaRPr lang="en-US" baseline="0" dirty="0"/>
          </a:p>
          <a:p>
            <a:r>
              <a:rPr lang="en-US" baseline="0" dirty="0"/>
              <a:t>Docker push is the opposite of Docker – it pushes an image up to a registry. In this case we’re pushing our newly created docker image up on to hub.</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26</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a:p>
            <a:r>
              <a:rPr lang="en-US" dirty="0"/>
              <a:t>This Dockerfile</a:t>
            </a:r>
            <a:r>
              <a:rPr lang="en-US" baseline="0" dirty="0"/>
              <a:t> builds a simple flask-based python </a:t>
            </a:r>
            <a:r>
              <a:rPr lang="en-US" baseline="0" dirty="0" err="1"/>
              <a:t>webapp</a:t>
            </a:r>
            <a:r>
              <a:rPr lang="en-US" baseline="0" dirty="0"/>
              <a:t>. </a:t>
            </a:r>
          </a:p>
          <a:p>
            <a:endParaRPr lang="en-US" dirty="0"/>
          </a:p>
          <a:p>
            <a:r>
              <a:rPr lang="en-US" dirty="0"/>
              <a:t>Let’s step</a:t>
            </a:r>
            <a:r>
              <a:rPr lang="en-US" baseline="0" dirty="0"/>
              <a:t> through the Dockerfile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a:t>
            </a:r>
            <a:r>
              <a:rPr lang="en-US" baseline="0" dirty="0" err="1"/>
              <a:t>Requirements.txt</a:t>
            </a:r>
            <a:r>
              <a:rPr lang="en-US" baseline="0" dirty="0"/>
              <a: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t>
            </a:r>
            <a:r>
              <a:rPr lang="en-US" baseline="0" dirty="0" err="1"/>
              <a:t>app.py</a:t>
            </a:r>
            <a:r>
              <a:rPr lang="en-US" baseline="0" dirty="0"/>
              <a:t>)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a:t>
            </a:r>
            <a:r>
              <a:rPr lang="en-US" baseline="0" dirty="0" err="1"/>
              <a:t>index.html</a:t>
            </a:r>
            <a:r>
              <a:rPr lang="en-US" baseline="0" dirty="0"/>
              <a:t>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27</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You</a:t>
            </a:r>
            <a:r>
              <a:rPr lang="en-US" sz="1100" b="0" i="0" u="none" strike="noStrike" cap="none" baseline="0" dirty="0">
                <a:solidFill>
                  <a:schemeClr val="dk1"/>
                </a:solidFill>
                <a:latin typeface="Arial"/>
                <a:ea typeface="Arial"/>
                <a:cs typeface="Arial"/>
                <a:sym typeface="Arial"/>
              </a:rPr>
              <a:t> can find a complete demo script at https://</a:t>
            </a:r>
            <a:r>
              <a:rPr lang="en-US" sz="1100" b="0" i="0" u="none" strike="noStrike" cap="none" baseline="0" dirty="0" err="1">
                <a:solidFill>
                  <a:schemeClr val="dk1"/>
                </a:solidFill>
                <a:latin typeface="Arial"/>
                <a:ea typeface="Arial"/>
                <a:cs typeface="Arial"/>
                <a:sym typeface="Arial"/>
              </a:rPr>
              <a:t>github.com</a:t>
            </a:r>
            <a:r>
              <a:rPr lang="en-US" sz="1100" b="0" i="0" u="none" strike="noStrike" cap="none" baseline="0" dirty="0">
                <a:solidFill>
                  <a:schemeClr val="dk1"/>
                </a:solidFill>
                <a:latin typeface="Arial"/>
                <a:ea typeface="Arial"/>
                <a:cs typeface="Arial"/>
                <a:sym typeface="Arial"/>
              </a:rPr>
              <a:t>/mikegcoleman/docker101/master/</a:t>
            </a:r>
            <a:r>
              <a:rPr lang="en-US" sz="1100" b="0" i="0" u="none" strike="noStrike" cap="none" baseline="0" dirty="0" err="1">
                <a:solidFill>
                  <a:schemeClr val="dk1"/>
                </a:solidFill>
                <a:latin typeface="Arial"/>
                <a:ea typeface="Arial"/>
                <a:cs typeface="Arial"/>
                <a:sym typeface="Arial"/>
              </a:rPr>
              <a:t>catweb</a:t>
            </a: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623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could take a break here and have folks get their machine setup for the hands on labs (if you’re going to do them).</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30</a:t>
            </a:fld>
            <a:endParaRPr lang="en-US"/>
          </a:p>
        </p:txBody>
      </p:sp>
    </p:spTree>
    <p:extLst>
      <p:ext uri="{BB962C8B-B14F-4D97-AF65-F5344CB8AC3E}">
        <p14:creationId xmlns:p14="http://schemas.microsoft.com/office/powerpoint/2010/main" val="502430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action in a docker file creates a new layer in the image. </a:t>
            </a:r>
          </a:p>
          <a:p>
            <a:endParaRPr lang="en-US" dirty="0"/>
          </a:p>
          <a:p>
            <a:r>
              <a:rPr lang="en-US" dirty="0"/>
              <a:t>If</a:t>
            </a:r>
            <a:r>
              <a:rPr lang="en-US" baseline="0" dirty="0"/>
              <a:t> we visualize our earlier </a:t>
            </a:r>
            <a:r>
              <a:rPr lang="en-US" baseline="0" dirty="0" err="1"/>
              <a:t>dockerfile</a:t>
            </a:r>
            <a:r>
              <a:rPr lang="en-US" baseline="0" dirty="0"/>
              <a:t> example, you can see the changes in the image that each step created (we only show the first five commands). Images are built from the bottom up, so any change made by a subsequent step, is layered on top of the previous changes already made. </a:t>
            </a:r>
          </a:p>
          <a:p>
            <a:endParaRPr lang="en-US" baseline="0" dirty="0"/>
          </a:p>
          <a:p>
            <a:r>
              <a:rPr lang="en-US" baseline="0" dirty="0"/>
              <a:t>Image layers can be shared between different images. This means that the layers are not duplicated on your Docker host (or on the Registry when they’re pushed). Depending on the underlying </a:t>
            </a:r>
            <a:r>
              <a:rPr lang="en-US" baseline="0" dirty="0" err="1"/>
              <a:t>filesystem</a:t>
            </a:r>
            <a:r>
              <a:rPr lang="en-US" baseline="0" dirty="0"/>
              <a:t> each of these layers is represented by a directory on the Docker host. </a:t>
            </a:r>
          </a:p>
          <a:p>
            <a:endParaRPr lang="en-US" baseline="0" dirty="0"/>
          </a:p>
          <a:p>
            <a:r>
              <a:rPr lang="en-US" baseline="0" dirty="0"/>
              <a:t>You’ll notice if you ever look at a complicated </a:t>
            </a:r>
            <a:r>
              <a:rPr lang="en-US" baseline="0" dirty="0" err="1"/>
              <a:t>dockerfile</a:t>
            </a:r>
            <a:r>
              <a:rPr lang="en-US" baseline="0" dirty="0"/>
              <a:t> that authors will work to put as many commands into a single line by concatenating them together. This is to reduce the numbers of layers in an image. </a:t>
            </a:r>
          </a:p>
          <a:p>
            <a:endParaRPr lang="en-US" baseline="0" dirty="0"/>
          </a:p>
          <a:p>
            <a:r>
              <a:rPr lang="en-US" baseline="0" dirty="0"/>
              <a:t>When you do a docker run command, an additional read / write layer is added to the image. An important point is that even if you started 100 containers, all that is created is 100 Read / Write layers, and they all point back to the read only image on the host.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32</a:t>
            </a:fld>
            <a:endParaRPr lang="en-US"/>
          </a:p>
        </p:txBody>
      </p:sp>
    </p:spTree>
    <p:extLst>
      <p:ext uri="{BB962C8B-B14F-4D97-AF65-F5344CB8AC3E}">
        <p14:creationId xmlns:p14="http://schemas.microsoft.com/office/powerpoint/2010/main" val="1427341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a:t>
            </a:r>
            <a:r>
              <a:rPr lang="en-US" baseline="0" dirty="0"/>
              <a:t> on the previous slide, the layers are represented on the the disk as individual file </a:t>
            </a:r>
            <a:r>
              <a:rPr lang="en-US" baseline="0" dirty="0" err="1"/>
              <a:t>primatives</a:t>
            </a:r>
            <a:r>
              <a:rPr lang="en-US" baseline="0" dirty="0"/>
              <a:t>. In the case of AUFS each layer is a subdirectory holding the file system changes that layer created. </a:t>
            </a:r>
          </a:p>
          <a:p>
            <a:endParaRPr lang="en-US" baseline="0" dirty="0"/>
          </a:p>
          <a:p>
            <a:r>
              <a:rPr lang="en-US" baseline="0" dirty="0"/>
              <a:t>The layers are “stacked” on top of each other, and if you shell into a running container it will look like one cohesive file system. </a:t>
            </a:r>
          </a:p>
          <a:p>
            <a:endParaRPr lang="en-US" baseline="0" dirty="0"/>
          </a:p>
          <a:p>
            <a:r>
              <a:rPr lang="en-US" baseline="0" dirty="0"/>
              <a:t>In some cases there might be a file or directory that exists on multiple layers. In such a case, the ‘top most’ object is what’s represented in the container file system. This is because that object represents the last change made to the image (remember images are built from the bottom up)</a:t>
            </a:r>
          </a:p>
          <a:p>
            <a:endParaRPr lang="en-US" baseline="0" dirty="0"/>
          </a:p>
          <a:p>
            <a:r>
              <a:rPr lang="en-US" baseline="0" dirty="0"/>
              <a:t>This layering construct lets you start with the bare minimum and add exactly what you want. For instance, Alpine Linux is a very stripped down operating system. It’s about 2.6mb. When an image is built on that  you need to explicitly add almost anything you’d want in your final image. </a:t>
            </a:r>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33</a:t>
            </a:fld>
            <a:endParaRPr lang="en-US"/>
          </a:p>
        </p:txBody>
      </p:sp>
    </p:spTree>
    <p:extLst>
      <p:ext uri="{BB962C8B-B14F-4D97-AF65-F5344CB8AC3E}">
        <p14:creationId xmlns:p14="http://schemas.microsoft.com/office/powerpoint/2010/main" val="1120681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a:t>
            </a:r>
            <a:r>
              <a:rPr lang="en-US" baseline="0" dirty="0"/>
              <a:t> on write is the technology that manages runtime changes to the container.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When you create a new container, you’re not booting a full operating system. You’re just creating a subdirectory on the Docker host to house any changes that are made to the running container. This is why new containers take &lt;1 MB of space when they are started (since initially the new RW layer is empty) and why containers start so quickly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were to shell into the container, it would look like it was a full copy of the original image from which it was instantiated, but in reality you’d be looking at at a read only copy of that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At least until a change is made to the running container (file deletion, creation, update, </a:t>
            </a:r>
            <a:r>
              <a:rPr lang="en-US" baseline="0" dirty="0" err="1"/>
              <a:t>etc</a:t>
            </a:r>
            <a:r>
              <a:rPr lang="en-US" baseline="0" dirty="0"/>
              <a:t>)</a:t>
            </a:r>
          </a:p>
          <a:p>
            <a:endParaRPr lang="en-US" baseline="0" dirty="0"/>
          </a:p>
          <a:p>
            <a:r>
              <a:rPr lang="en-US" baseline="0" dirty="0"/>
              <a:t>When a change is detected in the container, the affected object is copied up the layers to the top most RW layer. </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34</a:t>
            </a:fld>
            <a:endParaRPr lang="en-US"/>
          </a:p>
        </p:txBody>
      </p:sp>
    </p:spTree>
    <p:extLst>
      <p:ext uri="{BB962C8B-B14F-4D97-AF65-F5344CB8AC3E}">
        <p14:creationId xmlns:p14="http://schemas.microsoft.com/office/powerpoint/2010/main" val="1428116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tricky things about containers is that when a container is destroyed, that RW layer is removed. Any changes that were made to the container are destroyed in the process.</a:t>
            </a:r>
          </a:p>
          <a:p>
            <a:endParaRPr lang="en-US" baseline="0" dirty="0"/>
          </a:p>
          <a:p>
            <a:r>
              <a:rPr lang="en-US" baseline="0" dirty="0"/>
              <a:t>Clearly this is suboptimal in many cases. For instance you might want to save off some logs from your application or your container was running a database and you want the data to last after the container is destroyed. </a:t>
            </a:r>
          </a:p>
          <a:p>
            <a:endParaRPr lang="en-US" baseline="0" dirty="0"/>
          </a:p>
          <a:p>
            <a:r>
              <a:rPr lang="en-US" baseline="0" dirty="0"/>
              <a:t>The solution to this problem is something called a Volume. A volume is simply a subdirectory in your container that is mapped to a subdirectory that lives outside of the directory structure where your images and containers are stored on your docker host. </a:t>
            </a:r>
          </a:p>
          <a:p>
            <a:endParaRPr lang="en-US" baseline="0" dirty="0"/>
          </a:p>
          <a:p>
            <a:r>
              <a:rPr lang="en-US" baseline="0" dirty="0"/>
              <a:t>For instance, let’s say your application writes to /</a:t>
            </a:r>
            <a:r>
              <a:rPr lang="en-US" baseline="0" dirty="0" err="1"/>
              <a:t>var</a:t>
            </a:r>
            <a:r>
              <a:rPr lang="en-US" baseline="0" dirty="0"/>
              <a:t>/logs, and you wanted to save the logs after the container was destroyed. </a:t>
            </a:r>
          </a:p>
          <a:p>
            <a:endParaRPr lang="en-US" baseline="0" dirty="0"/>
          </a:p>
          <a:p>
            <a:r>
              <a:rPr lang="en-US" baseline="0" dirty="0"/>
              <a:t>You would create a new volume, and tell Docker to send any data destined to /</a:t>
            </a:r>
            <a:r>
              <a:rPr lang="en-US" baseline="0" dirty="0" err="1"/>
              <a:t>var</a:t>
            </a:r>
            <a:r>
              <a:rPr lang="en-US" baseline="0" dirty="0"/>
              <a:t>/logs to the directory that is being managed by the volume. </a:t>
            </a:r>
          </a:p>
          <a:p>
            <a:endParaRPr lang="en-US" baseline="0" dirty="0"/>
          </a:p>
          <a:p>
            <a:r>
              <a:rPr lang="en-US" baseline="0" dirty="0"/>
              <a:t>From a docker perspective we don’t really care where your volumes live. It simply needs to be on storage that is accessible by the </a:t>
            </a:r>
            <a:r>
              <a:rPr lang="en-US" baseline="0" dirty="0" err="1"/>
              <a:t>Docekr</a:t>
            </a:r>
            <a:r>
              <a:rPr lang="en-US" baseline="0" dirty="0"/>
              <a:t> host operating system. </a:t>
            </a:r>
          </a:p>
          <a:p>
            <a:endParaRPr lang="en-US" baseline="0" dirty="0"/>
          </a:p>
          <a:p>
            <a:r>
              <a:rPr lang="en-US" baseline="0" dirty="0"/>
              <a:t>You can create volumes at build time through the </a:t>
            </a:r>
            <a:r>
              <a:rPr lang="en-US" baseline="0" dirty="0" err="1"/>
              <a:t>dockerfile</a:t>
            </a:r>
            <a:r>
              <a:rPr lang="en-US" baseline="0" dirty="0"/>
              <a:t> or at run time via command line switch. </a:t>
            </a:r>
          </a:p>
          <a:p>
            <a:endParaRPr lang="en-US"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35</a:t>
            </a:fld>
            <a:endParaRPr lang="en-US"/>
          </a:p>
        </p:txBody>
      </p:sp>
    </p:spTree>
    <p:extLst>
      <p:ext uri="{BB962C8B-B14F-4D97-AF65-F5344CB8AC3E}">
        <p14:creationId xmlns:p14="http://schemas.microsoft.com/office/powerpoint/2010/main" val="121181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You</a:t>
            </a:r>
            <a:r>
              <a:rPr lang="en-US" sz="1100" b="0" i="0" u="none" strike="noStrike" cap="none" baseline="0" dirty="0">
                <a:solidFill>
                  <a:schemeClr val="dk1"/>
                </a:solidFill>
                <a:latin typeface="Arial"/>
                <a:ea typeface="Arial"/>
                <a:cs typeface="Arial"/>
                <a:sym typeface="Arial"/>
              </a:rPr>
              <a:t> can find a complete demo script at https://</a:t>
            </a:r>
            <a:r>
              <a:rPr lang="en-US" sz="1100" b="0" i="0" u="none" strike="noStrike" cap="none" baseline="0" dirty="0" err="1">
                <a:solidFill>
                  <a:schemeClr val="dk1"/>
                </a:solidFill>
                <a:latin typeface="Arial"/>
                <a:ea typeface="Arial"/>
                <a:cs typeface="Arial"/>
                <a:sym typeface="Arial"/>
              </a:rPr>
              <a:t>github.com</a:t>
            </a:r>
            <a:r>
              <a:rPr lang="en-US" sz="1100" b="0" i="0" u="none" strike="noStrike" cap="none" baseline="0" dirty="0">
                <a:solidFill>
                  <a:schemeClr val="dk1"/>
                </a:solidFill>
                <a:latin typeface="Arial"/>
                <a:ea typeface="Arial"/>
                <a:cs typeface="Arial"/>
                <a:sym typeface="Arial"/>
              </a:rPr>
              <a:t>/mikegcoleman/docker101/master/</a:t>
            </a:r>
            <a:r>
              <a:rPr lang="en-US" sz="1100" b="0" i="0" u="none" strike="noStrike" cap="none" baseline="0" dirty="0" err="1">
                <a:solidFill>
                  <a:schemeClr val="dk1"/>
                </a:solidFill>
                <a:latin typeface="Arial"/>
                <a:ea typeface="Arial"/>
                <a:cs typeface="Arial"/>
                <a:sym typeface="Arial"/>
              </a:rPr>
              <a:t>catweb</a:t>
            </a: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9329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Software 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microserv</a:t>
            </a:r>
            <a:r>
              <a:rPr lang="en-US" sz="1100" b="0" i="0" u="none" strike="noStrike" cap="none" dirty="0" err="1">
                <a:solidFill>
                  <a:schemeClr val="dk1"/>
                </a:solidFill>
                <a:latin typeface="Arial"/>
                <a:ea typeface="Arial"/>
                <a:cs typeface="Arial"/>
                <a:sym typeface="Arial"/>
              </a:rPr>
              <a:t>i</a:t>
            </a:r>
            <a:r>
              <a:rPr lang="en" sz="1100" b="0" i="0" u="none" strike="noStrike" cap="none" dirty="0">
                <a:solidFill>
                  <a:schemeClr val="dk1"/>
                </a:solidFill>
                <a:latin typeface="Arial"/>
                <a:ea typeface="Arial"/>
                <a:cs typeface="Arial"/>
                <a:sym typeface="Arial"/>
              </a:rPr>
              <a:t>ces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there isn’t always easy bec</a:t>
            </a:r>
            <a:r>
              <a:rPr lang="en-US" sz="1100" b="0" i="0" u="none" strike="noStrike" cap="none" dirty="0">
                <a:solidFill>
                  <a:schemeClr val="dk1"/>
                </a:solidFill>
                <a:latin typeface="Arial"/>
                <a:ea typeface="Arial"/>
                <a:cs typeface="Arial"/>
                <a:sym typeface="Arial"/>
              </a:rPr>
              <a:t>au</a:t>
            </a:r>
            <a:r>
              <a:rPr lang="en" sz="1100" b="0" i="0" u="none" strike="noStrike" cap="none" dirty="0">
                <a:solidFill>
                  <a:schemeClr val="dk1"/>
                </a:solidFill>
                <a:latin typeface="Arial"/>
                <a:ea typeface="Arial"/>
                <a:cs typeface="Arial"/>
                <a:sym typeface="Arial"/>
              </a:rPr>
              <a:t>se you have legacy applications and envri onment to take care while you try to do new innovatin</a:t>
            </a:r>
            <a:r>
              <a:rPr lang="en-US" sz="1100" b="0" i="0" u="none" strike="noStrike" cap="none" dirty="0">
                <a:solidFill>
                  <a:schemeClr val="dk1"/>
                </a:solidFill>
                <a:latin typeface="Arial"/>
                <a:ea typeface="Arial"/>
                <a:cs typeface="Arial"/>
                <a:sym typeface="Arial"/>
              </a:rPr>
              <a:t>e</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Agility – </a:t>
            </a:r>
            <a:r>
              <a:rPr lang="en" sz="2000" b="0" i="0" u="none" strike="noStrike" cap="non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Portability – </a:t>
            </a:r>
            <a:r>
              <a:rPr lang="en" sz="2000" b="0" i="0" u="none" strike="noStrike" cap="non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Control </a:t>
            </a:r>
            <a:r>
              <a:rPr lang="en" sz="2000" b="0" i="0" u="none" strike="noStrike" cap="none">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r>
              <a:rPr lang="en-US" dirty="0"/>
              <a:t>It used to be that you couldn’t talk about containers without</a:t>
            </a:r>
            <a:r>
              <a:rPr lang="en-US" baseline="0" dirty="0"/>
              <a:t> talking about </a:t>
            </a:r>
            <a:r>
              <a:rPr lang="en-US" baseline="0" dirty="0" err="1"/>
              <a:t>Microservices</a:t>
            </a:r>
            <a:r>
              <a:rPr lang="en-US" baseline="0" dirty="0"/>
              <a:t>, but over the past year or so people have been looking at different ways to use containers along an application delivery continuum. </a:t>
            </a:r>
          </a:p>
          <a:p>
            <a:pPr lvl="0">
              <a:spcBef>
                <a:spcPts val="0"/>
              </a:spcBef>
              <a:buNone/>
            </a:pPr>
            <a:endParaRPr lang="en-US" baseline="0" dirty="0"/>
          </a:p>
          <a:p>
            <a:pPr lvl="0">
              <a:spcBef>
                <a:spcPts val="0"/>
              </a:spcBef>
              <a:buNone/>
            </a:pPr>
            <a:r>
              <a:rPr lang="en-US" baseline="0" dirty="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pPr lvl="0">
              <a:spcBef>
                <a:spcPts val="0"/>
              </a:spcBef>
              <a:buNone/>
            </a:pPr>
            <a:endParaRPr lang="en-US" baseline="0" dirty="0"/>
          </a:p>
          <a:p>
            <a:pPr lvl="0">
              <a:spcBef>
                <a:spcPts val="0"/>
              </a:spcBef>
              <a:buNone/>
            </a:pPr>
            <a:r>
              <a:rPr lang="en-US" baseline="0" dirty="0"/>
              <a:t>Customers have two choices at this point. They can leave their legacy app as is running in a container, or they can begin to deconstruct it into various micro services. </a:t>
            </a:r>
          </a:p>
          <a:p>
            <a:pPr lvl="0">
              <a:spcBef>
                <a:spcPts val="0"/>
              </a:spcBef>
              <a:buNone/>
            </a:pPr>
            <a:endParaRPr lang="en-US" baseline="0" dirty="0"/>
          </a:p>
          <a:p>
            <a:pPr lvl="0">
              <a:spcBef>
                <a:spcPts val="0"/>
              </a:spcBef>
              <a:buNone/>
            </a:pPr>
            <a:r>
              <a:rPr lang="en-US" baseline="0" dirty="0"/>
              <a:t>Organizations often find that if they look across all their applications they will see an number of common services: Logging, authentication, etc. What we see customers doing is removing those services from their monolithic apps and moving them into their own containers. Then those containers can talk to the older applications. In some cases applications can be </a:t>
            </a:r>
            <a:r>
              <a:rPr lang="en-US" baseline="0" dirty="0" err="1"/>
              <a:t>fuilly</a:t>
            </a:r>
            <a:r>
              <a:rPr lang="en-US" baseline="0" dirty="0"/>
              <a:t> deconstructed, and in other cases much of the original application remains in tact, and only one or two components are moved to containers. </a:t>
            </a:r>
          </a:p>
          <a:p>
            <a:pPr lvl="0">
              <a:spcBef>
                <a:spcPts val="0"/>
              </a:spcBef>
              <a:buNone/>
            </a:pPr>
            <a:endParaRPr lang="en-US" baseline="0" dirty="0"/>
          </a:p>
          <a:p>
            <a:pPr lvl="0">
              <a:spcBef>
                <a:spcPts val="0"/>
              </a:spcBef>
              <a:buNone/>
            </a:pPr>
            <a:r>
              <a:rPr lang="en-US" baseline="0" dirty="0"/>
              <a:t>Finally, in the case of green field applications it often makes sense to simply start with containers for all the reasons previously mentioned. </a:t>
            </a:r>
          </a:p>
          <a:p>
            <a:pPr lvl="0">
              <a:spcBef>
                <a:spcPts val="0"/>
              </a:spcBef>
              <a:buNone/>
            </a:pPr>
            <a:endParaRPr lang="en-US" baseline="0" dirty="0"/>
          </a:p>
          <a:p>
            <a:pPr lvl="0">
              <a:spcBef>
                <a:spcPts val="0"/>
              </a:spcBef>
              <a:buNone/>
            </a:pPr>
            <a:endParaRPr dirty="0"/>
          </a:p>
        </p:txBody>
      </p:sp>
      <p:sp>
        <p:nvSpPr>
          <p:cNvPr id="505" name="Shape 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1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br>
              <a:rPr lang="en-US" dirty="0"/>
            </a:br>
            <a:r>
              <a:rPr lang="en-US" sz="1200" b="0" i="0" kern="1200" dirty="0">
                <a:solidFill>
                  <a:schemeClr val="tx1"/>
                </a:solidFill>
                <a:effectLst/>
                <a:latin typeface="+mn-lt"/>
                <a:ea typeface="+mn-ea"/>
                <a:cs typeface="+mn-cs"/>
              </a:rPr>
              <a:t>Docker Datacenter is a COMMERCIAL product that delivers an integrated platform for developers and IT operations to collaborate in the enterprise software supply chain. Bringing security, policy and controls to the application lifecycle without sacrificing any agility or application portability. Docker Datacenter integrates to your business – from on premises and VPC deployment models, open APIs and interfaces, to flexibility to support a wide variety of workflows.</a:t>
            </a:r>
            <a:endParaRPr lang="en-US" sz="1200" b="0" i="0" kern="1200" cap="all" dirty="0">
              <a:solidFill>
                <a:schemeClr val="tx1"/>
              </a:solidFill>
              <a:effectLst/>
              <a:latin typeface="+mn-lt"/>
              <a:ea typeface="+mn-ea"/>
              <a:cs typeface="+mn-cs"/>
            </a:endParaRP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SUPPORT FOR DOCKER ENGINESUPPORT FROM THE SOURCE</a:t>
            </a:r>
          </a:p>
          <a:p>
            <a:r>
              <a:rPr lang="en-US" sz="1200" b="0" i="0" kern="1200" dirty="0">
                <a:solidFill>
                  <a:schemeClr val="tx1"/>
                </a:solidFill>
                <a:effectLst/>
                <a:latin typeface="+mn-lt"/>
                <a:ea typeface="+mn-ea"/>
                <a:cs typeface="+mn-cs"/>
              </a:rPr>
              <a:t>Enterprises receive hot fixes, patches and support for older versions of Docker engine as well as support for embedded orchestration (Swarm).</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DOCKER TRUSTED REGISTRYSECURE IMAGES REPOS</a:t>
            </a:r>
          </a:p>
          <a:p>
            <a:r>
              <a:rPr lang="en-US" sz="1200" b="0" i="0" kern="1200" dirty="0">
                <a:solidFill>
                  <a:schemeClr val="tx1"/>
                </a:solidFill>
                <a:effectLst/>
                <a:latin typeface="+mn-lt"/>
                <a:ea typeface="+mn-ea"/>
                <a:cs typeface="+mn-cs"/>
              </a:rPr>
              <a:t>Trusted Registry allows enterprise IT users to store and secure their images on-premises or within their virtual private cloud.</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UNIVERSAL CONTROL PLANEDEPLOY &amp; MANAGE APPS</a:t>
            </a:r>
          </a:p>
          <a:p>
            <a:r>
              <a:rPr lang="en-US" sz="1200" b="0" i="0" kern="1200" dirty="0">
                <a:solidFill>
                  <a:schemeClr val="tx1"/>
                </a:solidFill>
                <a:effectLst/>
                <a:latin typeface="+mn-lt"/>
                <a:ea typeface="+mn-ea"/>
                <a:cs typeface="+mn-cs"/>
              </a:rPr>
              <a:t>Universal Control Plane enables teams to manage and deploy </a:t>
            </a:r>
            <a:r>
              <a:rPr lang="en-US" sz="1200" b="0" i="0" kern="1200" dirty="0" err="1">
                <a:solidFill>
                  <a:schemeClr val="tx1"/>
                </a:solidFill>
                <a:effectLst/>
                <a:latin typeface="+mn-lt"/>
                <a:ea typeface="+mn-ea"/>
                <a:cs typeface="+mn-cs"/>
              </a:rPr>
              <a:t>dockerized</a:t>
            </a:r>
            <a:r>
              <a:rPr lang="en-US" sz="1200" b="0" i="0" kern="1200" dirty="0">
                <a:solidFill>
                  <a:schemeClr val="tx1"/>
                </a:solidFill>
                <a:effectLst/>
                <a:latin typeface="+mn-lt"/>
                <a:ea typeface="+mn-ea"/>
                <a:cs typeface="+mn-cs"/>
              </a:rPr>
              <a:t> applications, and can be run on any private infrastructure or public cloud.</a:t>
            </a:r>
          </a:p>
          <a:p>
            <a:endParaRPr lang="en-US" sz="1200" b="0" i="0" kern="1200" cap="all" dirty="0">
              <a:solidFill>
                <a:schemeClr val="tx1"/>
              </a:solidFill>
              <a:effectLst/>
              <a:latin typeface="+mn-lt"/>
              <a:ea typeface="+mn-ea"/>
              <a:cs typeface="+mn-cs"/>
            </a:endParaRP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FASTEST TIME TO VALUE</a:t>
            </a:r>
          </a:p>
          <a:p>
            <a:r>
              <a:rPr lang="en-US" sz="1200" b="0" i="0" kern="1200" dirty="0">
                <a:solidFill>
                  <a:schemeClr val="tx1"/>
                </a:solidFill>
                <a:effectLst/>
                <a:latin typeface="+mn-lt"/>
                <a:ea typeface="+mn-ea"/>
                <a:cs typeface="+mn-cs"/>
              </a:rPr>
              <a:t>Easy to set up and use, Docker Datacenter provides a simple installation and upgrade process for the system. System configurations like storage, certificates and managing users and images are available in an intuitive web interface.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ORCHESTRATION AND MANAGEMENT AT SCALE</a:t>
            </a:r>
          </a:p>
          <a:p>
            <a:r>
              <a:rPr lang="en-US" sz="1200" b="0" i="0" kern="1200" dirty="0">
                <a:solidFill>
                  <a:schemeClr val="tx1"/>
                </a:solidFill>
                <a:effectLst/>
                <a:latin typeface="+mn-lt"/>
                <a:ea typeface="+mn-ea"/>
                <a:cs typeface="+mn-cs"/>
              </a:rPr>
              <a:t>Easily orchestrate containers and clustered Engine nodes at enterprise scale with Docker native tools like Compose, Swarm. The point and click UI makes actions like start, stop and scale quick and easy.</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BUILT IN HIGH AVAILABILITY</a:t>
            </a:r>
          </a:p>
          <a:p>
            <a:r>
              <a:rPr lang="en-US" sz="1200" b="0" i="0" kern="1200" dirty="0">
                <a:solidFill>
                  <a:schemeClr val="tx1"/>
                </a:solidFill>
                <a:effectLst/>
                <a:latin typeface="+mn-lt"/>
                <a:ea typeface="+mn-ea"/>
                <a:cs typeface="+mn-cs"/>
              </a:rPr>
              <a:t>From the Datacenter components to cluster to application, Docker Datacenter provides high availability (HA) for the complete stack. Docker Datacenter controllers and replicas can be configured in a one, three or five node set up for failover and state preservation. Application HA is provided through container rescheduling to healthy nodes in the case of node failures in a running cluster.</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END TO END SECURITY</a:t>
            </a:r>
          </a:p>
          <a:p>
            <a:r>
              <a:rPr lang="en-US" sz="1200" b="0" i="0" kern="1200" dirty="0">
                <a:solidFill>
                  <a:schemeClr val="tx1"/>
                </a:solidFill>
                <a:effectLst/>
                <a:latin typeface="+mn-lt"/>
                <a:ea typeface="+mn-ea"/>
                <a:cs typeface="+mn-cs"/>
              </a:rPr>
              <a:t>Secure the enterprise software supply chain from development to production. Integrated Docker Content Trust allows for image signing and verification to ensure the freshness guarantees of images and to prevent old or malicious content from being inserted into the pipeline.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ROLE BASED ACCESS CONTROL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Integration to enterprise systems like LDAP/AD make it easy to manage user and group access to Docker Datacenter managed repositories and Engines. Granular role based access control (RBAC) combined with labels allow IT administrators to ensure the right level of access and permissions for a project and team.</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FLEXIBILITY AND CHOICE</a:t>
            </a:r>
          </a:p>
          <a:p>
            <a:r>
              <a:rPr lang="en-US" sz="1200" b="0" i="0" kern="1200" dirty="0">
                <a:solidFill>
                  <a:schemeClr val="tx1"/>
                </a:solidFill>
                <a:effectLst/>
                <a:latin typeface="+mn-lt"/>
                <a:ea typeface="+mn-ea"/>
                <a:cs typeface="+mn-cs"/>
              </a:rPr>
              <a:t>Docker Datacenter is designed to easily integrate to your existing systems and processes. As a platform agnostic solution, Docker Datacenter runs on any infrastructure (physical, cloud, virtual) with any operating system with support from a broad ecosystem of partners. From networking and volume plugins to storage and log drivers and open APIs, Docker Datacenter provides a robust platform with the flexibility to customize the platform to your applications and business.</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9519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You</a:t>
            </a:r>
            <a:r>
              <a:rPr lang="en-US" sz="1100" b="0" i="0" u="none" strike="noStrike" cap="none" baseline="0" dirty="0">
                <a:solidFill>
                  <a:schemeClr val="dk1"/>
                </a:solidFill>
                <a:latin typeface="Arial"/>
                <a:ea typeface="Arial"/>
                <a:cs typeface="Arial"/>
                <a:sym typeface="Arial"/>
              </a:rPr>
              <a:t> can find a complete demo script at https://</a:t>
            </a:r>
            <a:r>
              <a:rPr lang="en-US" sz="1100" b="0" i="0" u="none" strike="noStrike" cap="none" baseline="0" dirty="0" err="1">
                <a:solidFill>
                  <a:schemeClr val="dk1"/>
                </a:solidFill>
                <a:latin typeface="Arial"/>
                <a:ea typeface="Arial"/>
                <a:cs typeface="Arial"/>
                <a:sym typeface="Arial"/>
              </a:rPr>
              <a:t>github.com</a:t>
            </a:r>
            <a:r>
              <a:rPr lang="en-US" sz="1100" b="0" i="0" u="none" strike="noStrike" cap="none" baseline="0" dirty="0">
                <a:solidFill>
                  <a:schemeClr val="dk1"/>
                </a:solidFill>
                <a:latin typeface="Arial"/>
                <a:ea typeface="Arial"/>
                <a:cs typeface="Arial"/>
                <a:sym typeface="Arial"/>
              </a:rPr>
              <a:t>/mikegcoleman/docker101/master/</a:t>
            </a:r>
            <a:r>
              <a:rPr lang="en-US" sz="1100" b="0" i="0" u="none" strike="noStrike" cap="none" baseline="0" dirty="0" err="1">
                <a:solidFill>
                  <a:schemeClr val="dk1"/>
                </a:solidFill>
                <a:latin typeface="Arial"/>
                <a:ea typeface="Arial"/>
                <a:cs typeface="Arial"/>
                <a:sym typeface="Arial"/>
              </a:rPr>
              <a:t>catweb</a:t>
            </a: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190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Docker on Linux is as simple as curling an installation</a:t>
            </a:r>
            <a:r>
              <a:rPr lang="en-US" baseline="0" dirty="0"/>
              <a:t> script to the shell. </a:t>
            </a:r>
          </a:p>
          <a:p>
            <a:endParaRPr lang="en-US" baseline="0" dirty="0"/>
          </a:p>
          <a:p>
            <a:r>
              <a:rPr lang="en-US" baseline="0" dirty="0" err="1"/>
              <a:t>get.docker.com</a:t>
            </a:r>
            <a:r>
              <a:rPr lang="en-US" baseline="0" dirty="0"/>
              <a:t> has the </a:t>
            </a:r>
            <a:r>
              <a:rPr lang="en-US" baseline="0" dirty="0" err="1"/>
              <a:t>lastest</a:t>
            </a:r>
            <a:r>
              <a:rPr lang="en-US" baseline="0" dirty="0"/>
              <a:t> stable build, whereas </a:t>
            </a:r>
            <a:r>
              <a:rPr lang="en-US" baseline="0" dirty="0" err="1"/>
              <a:t>test.docker.com</a:t>
            </a:r>
            <a:r>
              <a:rPr lang="en-US" baseline="0" dirty="0"/>
              <a:t> has beta builds, and </a:t>
            </a:r>
            <a:r>
              <a:rPr lang="en-US" baseline="0" dirty="0" err="1"/>
              <a:t>experimental.docker.com</a:t>
            </a:r>
            <a:r>
              <a:rPr lang="en-US" baseline="0" dirty="0"/>
              <a:t> is the cutting edge distribution</a:t>
            </a:r>
          </a:p>
          <a:p>
            <a:endParaRPr lang="en-US" baseline="0" dirty="0"/>
          </a:p>
          <a:p>
            <a:r>
              <a:rPr lang="en-US" baseline="0" dirty="0"/>
              <a:t>If you would rather install manually, there are detailed installation instructions for several different distributions up on the website</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42</a:t>
            </a:fld>
            <a:endParaRPr lang="en-US"/>
          </a:p>
        </p:txBody>
      </p:sp>
    </p:spTree>
    <p:extLst>
      <p:ext uri="{BB962C8B-B14F-4D97-AF65-F5344CB8AC3E}">
        <p14:creationId xmlns:p14="http://schemas.microsoft.com/office/powerpoint/2010/main" val="1428703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DOCKER FOR MAC</a:t>
            </a:r>
          </a:p>
          <a:p>
            <a:r>
              <a:rPr lang="en-US" sz="1200" b="0" i="0" kern="1200" dirty="0">
                <a:solidFill>
                  <a:schemeClr val="tx1"/>
                </a:solidFill>
                <a:effectLst/>
                <a:latin typeface="+mn-lt"/>
                <a:ea typeface="+mn-ea"/>
                <a:cs typeface="+mn-cs"/>
              </a:rPr>
              <a:t>An integrated, easy-to-deploy environment for building, assembling, and shipping applications from a Mac, Docker for Mac is a native Mac application architected from scratch, with a native user interface and auto-update capability, deeply integrated with OS X native virtualization (</a:t>
            </a:r>
            <a:r>
              <a:rPr lang="en-US" sz="1200" b="0" i="0" kern="1200" dirty="0" err="1">
                <a:solidFill>
                  <a:schemeClr val="tx1"/>
                </a:solidFill>
                <a:effectLst/>
                <a:latin typeface="+mn-lt"/>
                <a:ea typeface="+mn-ea"/>
                <a:cs typeface="+mn-cs"/>
              </a:rPr>
              <a:t>xhyv</a:t>
            </a:r>
            <a:r>
              <a:rPr lang="en-US" sz="1200" b="0" i="0" kern="1200" dirty="0">
                <a:solidFill>
                  <a:schemeClr val="tx1"/>
                </a:solidFill>
                <a:effectLst/>
                <a:latin typeface="+mn-lt"/>
                <a:ea typeface="+mn-ea"/>
                <a:cs typeface="+mn-cs"/>
              </a:rPr>
              <a:t>), Hypervisor Framework, networking and file system, making it faster and more reliable than previous ways of getting Docker on a Mac.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Docker for Mac, volume data access works correctly, including file change notifications enabling edit/test cycles for “in container” development. It includes a DNS server for containers, and is integrated with the Mac OS X networking system so that Docker can be used even when connected to a very restrictive corporate VPN. </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DOCKER FOR WINDOWS</a:t>
            </a:r>
          </a:p>
          <a:p>
            <a:r>
              <a:rPr lang="en-US" sz="1200" b="0" i="0" kern="1200" dirty="0">
                <a:solidFill>
                  <a:schemeClr val="tx1"/>
                </a:solidFill>
                <a:effectLst/>
                <a:latin typeface="+mn-lt"/>
                <a:ea typeface="+mn-ea"/>
                <a:cs typeface="+mn-cs"/>
              </a:rPr>
              <a:t>An integrated, easy-to-deploy environment for building, assembling, and shipping applications from a Windows PC, Docker for Windows is a native Windows application with a native user interface and auto-update capability, deeply integrated with Windows native virtualization, Hyper-V, networking and file system, making it faster and more reliable than previous ways of getting Docker on a Windows PC.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43</a:t>
            </a:fld>
            <a:endParaRPr lang="en-US"/>
          </a:p>
        </p:txBody>
      </p:sp>
    </p:spTree>
    <p:extLst>
      <p:ext uri="{BB962C8B-B14F-4D97-AF65-F5344CB8AC3E}">
        <p14:creationId xmlns:p14="http://schemas.microsoft.com/office/powerpoint/2010/main" val="748543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DOCKER FOR AWS</a:t>
            </a:r>
          </a:p>
          <a:p>
            <a:r>
              <a:rPr lang="en-US" sz="1200" b="0" i="0" kern="1200" dirty="0">
                <a:solidFill>
                  <a:schemeClr val="tx1"/>
                </a:solidFill>
                <a:effectLst/>
                <a:latin typeface="+mn-lt"/>
                <a:ea typeface="+mn-ea"/>
                <a:cs typeface="+mn-cs"/>
              </a:rPr>
              <a:t>An integrated, easy-to-deploy environment for building, assembling, and shipping applications on AWS, Docker for AWS is a native AWS application optimized to take optimal advantage of the underlying AWS </a:t>
            </a:r>
            <a:r>
              <a:rPr lang="en-US" sz="1200" b="0" i="0" kern="1200" dirty="0" err="1">
                <a:solidFill>
                  <a:schemeClr val="tx1"/>
                </a:solidFill>
                <a:effectLst/>
                <a:latin typeface="+mn-lt"/>
                <a:ea typeface="+mn-ea"/>
                <a:cs typeface="+mn-cs"/>
              </a:rPr>
              <a:t>IaaS</a:t>
            </a:r>
            <a:r>
              <a:rPr lang="en-US" sz="1200" b="0" i="0" kern="1200" dirty="0">
                <a:solidFill>
                  <a:schemeClr val="tx1"/>
                </a:solidFill>
                <a:effectLst/>
                <a:latin typeface="+mn-lt"/>
                <a:ea typeface="+mn-ea"/>
                <a:cs typeface="+mn-cs"/>
              </a:rPr>
              <a:t> services while giving you a modern Docker platform that you can use to deploy portable apps. Docker for AWS does not require any software installed.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just need a browser and an AWS account, and can provision Docker in a few clicks. Docker for AWS installs a Swarm of Docker Engines secured end to end with TLS by default, and is integrated with AWS </a:t>
            </a:r>
            <a:r>
              <a:rPr lang="en-US" sz="1200" b="0" i="0" kern="1200" dirty="0" err="1">
                <a:solidFill>
                  <a:schemeClr val="tx1"/>
                </a:solidFill>
                <a:effectLst/>
                <a:latin typeface="+mn-lt"/>
                <a:ea typeface="+mn-ea"/>
                <a:cs typeface="+mn-cs"/>
              </a:rPr>
              <a:t>Autoscaling</a:t>
            </a:r>
            <a:r>
              <a:rPr lang="en-US" sz="1200" b="0" i="0" kern="1200" dirty="0">
                <a:solidFill>
                  <a:schemeClr val="tx1"/>
                </a:solidFill>
                <a:effectLst/>
                <a:latin typeface="+mn-lt"/>
                <a:ea typeface="+mn-ea"/>
                <a:cs typeface="+mn-cs"/>
              </a:rPr>
              <a:t>, Elastic Load balancer and Elastic Block Store.</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DOCKER FOR AZURE</a:t>
            </a:r>
          </a:p>
          <a:p>
            <a:r>
              <a:rPr lang="en-US" sz="1200" b="0" i="0" kern="1200" dirty="0">
                <a:solidFill>
                  <a:schemeClr val="tx1"/>
                </a:solidFill>
                <a:effectLst/>
                <a:latin typeface="+mn-lt"/>
                <a:ea typeface="+mn-ea"/>
                <a:cs typeface="+mn-cs"/>
              </a:rPr>
              <a:t>An integrated, easy-to-deploy environment for building, assembling, and shipping applications on Microsoft Azure, Docker for Azure is a native Azure application optimized to take optimal advantage of the underlying Azure </a:t>
            </a:r>
            <a:r>
              <a:rPr lang="en-US" sz="1200" b="0" i="0" kern="1200" dirty="0" err="1">
                <a:solidFill>
                  <a:schemeClr val="tx1"/>
                </a:solidFill>
                <a:effectLst/>
                <a:latin typeface="+mn-lt"/>
                <a:ea typeface="+mn-ea"/>
                <a:cs typeface="+mn-cs"/>
              </a:rPr>
              <a:t>IaaS</a:t>
            </a:r>
            <a:r>
              <a:rPr lang="en-US" sz="1200" b="0" i="0" kern="1200" dirty="0">
                <a:solidFill>
                  <a:schemeClr val="tx1"/>
                </a:solidFill>
                <a:effectLst/>
                <a:latin typeface="+mn-lt"/>
                <a:ea typeface="+mn-ea"/>
                <a:cs typeface="+mn-cs"/>
              </a:rPr>
              <a:t> services while giving you a modern Docker platform that you can use to deploy portable apps. Docker for Azure does not require any software installed.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just need a browser and an Azure account, and can provision Docker in a few clicks. Docker for Azure installs a Swarm of Docker Engines secured end to end with TLS by default, and is integrated with Azure VM Scale Sets for </a:t>
            </a:r>
            <a:r>
              <a:rPr lang="en-US" sz="1200" b="0" i="0" kern="1200" dirty="0" err="1">
                <a:solidFill>
                  <a:schemeClr val="tx1"/>
                </a:solidFill>
                <a:effectLst/>
                <a:latin typeface="+mn-lt"/>
                <a:ea typeface="+mn-ea"/>
                <a:cs typeface="+mn-cs"/>
              </a:rPr>
              <a:t>autoscaling</a:t>
            </a:r>
            <a:r>
              <a:rPr lang="en-US" sz="1200" b="0" i="0" kern="1200" dirty="0">
                <a:solidFill>
                  <a:schemeClr val="tx1"/>
                </a:solidFill>
                <a:effectLst/>
                <a:latin typeface="+mn-lt"/>
                <a:ea typeface="+mn-ea"/>
                <a:cs typeface="+mn-cs"/>
              </a:rPr>
              <a:t>, Azure Load Balancer and Azure Storage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44</a:t>
            </a:fld>
            <a:endParaRPr lang="en-US"/>
          </a:p>
        </p:txBody>
      </p:sp>
    </p:spTree>
    <p:extLst>
      <p:ext uri="{BB962C8B-B14F-4D97-AF65-F5344CB8AC3E}">
        <p14:creationId xmlns:p14="http://schemas.microsoft.com/office/powerpoint/2010/main" val="1793148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workshops, you can have your attendees</a:t>
            </a:r>
            <a:r>
              <a:rPr lang="en-US" baseline="0" dirty="0"/>
              <a:t> follow the labs in the attached </a:t>
            </a:r>
            <a:r>
              <a:rPr lang="en-US" baseline="0" dirty="0" err="1"/>
              <a:t>GitHub</a:t>
            </a:r>
            <a:r>
              <a:rPr lang="en-US" baseline="0" dirty="0"/>
              <a:t> repo.</a:t>
            </a:r>
          </a:p>
          <a:p>
            <a:endParaRPr lang="en-US" baseline="0" dirty="0"/>
          </a:p>
          <a:p>
            <a:r>
              <a:rPr lang="en-US" baseline="0" dirty="0"/>
              <a:t>They are designed to work for Docker for Mac / Windows as well as Docker Machine.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46</a:t>
            </a:fld>
            <a:endParaRPr lang="en-US"/>
          </a:p>
        </p:txBody>
      </p:sp>
    </p:spTree>
    <p:extLst>
      <p:ext uri="{BB962C8B-B14F-4D97-AF65-F5344CB8AC3E}">
        <p14:creationId xmlns:p14="http://schemas.microsoft.com/office/powerpoint/2010/main" val="45543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r>
              <a:rPr lang="en-US" sz="1200" b="0" i="0" kern="1200" cap="all" dirty="0">
                <a:solidFill>
                  <a:schemeClr val="tx1"/>
                </a:solidFill>
                <a:effectLst/>
                <a:latin typeface="+mn-lt"/>
                <a:ea typeface="+mn-ea"/>
                <a:cs typeface="+mn-cs"/>
              </a:rPr>
              <a:t>DOCKER FOR WINDOWS SERVER</a:t>
            </a:r>
          </a:p>
          <a:p>
            <a:r>
              <a:rPr lang="en-US" sz="1200" b="0" i="0" kern="1200" dirty="0">
                <a:solidFill>
                  <a:schemeClr val="tx1"/>
                </a:solidFill>
                <a:effectLst/>
                <a:latin typeface="+mn-lt"/>
                <a:ea typeface="+mn-ea"/>
                <a:cs typeface="+mn-cs"/>
              </a:rPr>
              <a:t>Docker and Microsoft have partnered to enable the containerization of native Windows containers in Windows Server 2016, supported by Microsoft and backed by Docker. Windows Server 2016 brings Docker containers to the Windows ecosystem and expands the toolset for traditional Docker Linux developers.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Powered by Docker CS Engine, Windows Server Containers 2016 offers enterprise class business day or business critical support for Docker Engine with available SLAs and hotfixes and full support for Docker APIs. Support is available for: Windows Server 2016 Essentials, Standard, and Datacenter Editions.</a:t>
            </a: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81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components when you talk about Docker.</a:t>
            </a:r>
          </a:p>
          <a:p>
            <a:endParaRPr lang="en-US" dirty="0"/>
          </a:p>
          <a:p>
            <a:r>
              <a:rPr lang="en-US" dirty="0"/>
              <a:t>Docker Engine or Docker Daemon are used interchangeably, but it’s that part which lies in the host OS to interact with the kernel and execute the system calls and other process on behalf of the containers</a:t>
            </a:r>
          </a:p>
          <a:p>
            <a:endParaRPr lang="en-US" dirty="0"/>
          </a:p>
          <a:p>
            <a:r>
              <a:rPr lang="en-US" dirty="0"/>
              <a:t>The REST APIs are the interfaces which interact with the docker engine. In general Docker client used the REST </a:t>
            </a:r>
            <a:r>
              <a:rPr lang="en-US" dirty="0" err="1"/>
              <a:t>apis</a:t>
            </a:r>
            <a:r>
              <a:rPr lang="en-US" dirty="0"/>
              <a:t> to docker engine. Same APIs are available for Python, Go languages.</a:t>
            </a:r>
          </a:p>
          <a:p>
            <a:endParaRPr lang="en-US" dirty="0"/>
          </a:p>
          <a:p>
            <a:r>
              <a:rPr lang="en-US" dirty="0"/>
              <a:t>Docker client is what command line client, the commands you will be using to invoke docker functionalities like, docker create, docker pull, docker run, docker exec</a:t>
            </a:r>
          </a:p>
          <a:p>
            <a:r>
              <a:rPr lang="en-US" dirty="0"/>
              <a:t> </a:t>
            </a:r>
          </a:p>
        </p:txBody>
      </p:sp>
    </p:spTree>
    <p:extLst>
      <p:ext uri="{BB962C8B-B14F-4D97-AF65-F5344CB8AC3E}">
        <p14:creationId xmlns:p14="http://schemas.microsoft.com/office/powerpoint/2010/main" val="3173845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Some basic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48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a:p>
          <a:p>
            <a:endParaRPr lang="en-US" dirty="0"/>
          </a:p>
          <a:p>
            <a:r>
              <a:rPr lang="en-US" dirty="0"/>
              <a:t>The test, which</a:t>
            </a:r>
            <a:r>
              <a:rPr lang="en-US" baseline="0" dirty="0"/>
              <a:t> uses the </a:t>
            </a:r>
            <a:r>
              <a:rPr lang="en-US" baseline="0" dirty="0" err="1"/>
              <a:t>SysBench</a:t>
            </a:r>
            <a:r>
              <a:rPr lang="en-US" baseline="0" dirty="0"/>
              <a:t> benchmark, was run on HPE </a:t>
            </a:r>
            <a:r>
              <a:rPr lang="en-US" baseline="0" dirty="0" err="1"/>
              <a:t>Proliant</a:t>
            </a:r>
            <a:r>
              <a:rPr lang="en-US" baseline="0" dirty="0"/>
              <a:t> servers w/ 3Par storage. And used Docker CS (commercially supported) Engine 1.12.3 and VMware </a:t>
            </a:r>
            <a:r>
              <a:rPr lang="en-US" baseline="0" dirty="0" err="1"/>
              <a:t>ESXi</a:t>
            </a:r>
            <a:r>
              <a:rPr lang="en-US" baseline="0" dirty="0"/>
              <a:t> 6. Bret used RHEL 7.2 as the host platform whenever a kernel was needed. </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12</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testing we used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to measure database performance. </a:t>
            </a:r>
            <a:r>
              <a:rPr lang="en-US" sz="1200" kern="120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performance.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Initially 8 instances of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were run in 8 separate VMs, and a baseline measurement was taken.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a single VM was built that used the same total resources as the 8 VMs used in the first phase.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was then run inside of 8 different containers on that host.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test</a:t>
            </a:r>
            <a:r>
              <a:rPr lang="en-US" sz="1200" kern="1200" baseline="0" dirty="0">
                <a:solidFill>
                  <a:schemeClr val="tx1"/>
                </a:solidFill>
                <a:effectLst/>
                <a:latin typeface="+mn-lt"/>
                <a:ea typeface="+mn-ea"/>
                <a:cs typeface="+mn-cs"/>
              </a:rPr>
              <a:t> was </a:t>
            </a:r>
            <a:r>
              <a:rPr lang="en-US" sz="1200" kern="1200" dirty="0">
                <a:solidFill>
                  <a:schemeClr val="tx1"/>
                </a:solidFill>
                <a:effectLst/>
                <a:latin typeface="+mn-lt"/>
                <a:ea typeface="+mn-ea"/>
                <a:cs typeface="+mn-cs"/>
              </a:rPr>
              <a:t>designed under the following constraints:</a:t>
            </a:r>
          </a:p>
          <a:p>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a:solidFill>
                  <a:schemeClr val="tx1"/>
                </a:solidFill>
                <a:effectLst/>
                <a:latin typeface="+mn-lt"/>
                <a:ea typeface="+mn-ea"/>
                <a:cs typeface="+mn-cs"/>
              </a:rPr>
              <a:t>vms</a:t>
            </a:r>
            <a:r>
              <a:rPr lang="en-US" sz="1200" kern="1200" dirty="0">
                <a:solidFill>
                  <a:schemeClr val="tx1"/>
                </a:solidFill>
                <a:effectLst/>
                <a:latin typeface="+mn-lt"/>
                <a:ea typeface="+mn-ea"/>
                <a:cs typeface="+mn-cs"/>
              </a:rPr>
              <a:t> vs 8 containers of similar sizes).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a:solidFill>
                  <a:schemeClr val="tx1"/>
                </a:solidFill>
                <a:effectLst/>
                <a:latin typeface="+mn-lt"/>
                <a:ea typeface="+mn-ea"/>
                <a:cs typeface="+mn-cs"/>
              </a:rPr>
              <a:t>OneView</a:t>
            </a:r>
            <a:r>
              <a:rPr lang="en-US" sz="1200" kern="1200" dirty="0">
                <a:solidFill>
                  <a:schemeClr val="tx1"/>
                </a:solidFill>
                <a:effectLst/>
                <a:latin typeface="+mn-lt"/>
                <a:ea typeface="+mn-ea"/>
                <a:cs typeface="+mn-cs"/>
              </a:rPr>
              <a:t> server profile template for the 3 identical HPE ProLiant DL360 servers utilized in the testing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a:solidFill>
                  <a:schemeClr val="tx1"/>
                </a:solidFill>
                <a:effectLst/>
                <a:latin typeface="+mn-lt"/>
                <a:ea typeface="+mn-ea"/>
                <a:cs typeface="+mn-cs"/>
              </a:rPr>
              <a:t> had the same total CPUs and RAM as were consumed by the 8 VMs in Scenario 1</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26B5B97-6967-46EC-ACF4-34CD29FFC565}" type="slidenum">
              <a:rPr lang="en-US" smtClean="0"/>
              <a:t>13</a:t>
            </a:fld>
            <a:endParaRPr lang="en-US"/>
          </a:p>
        </p:txBody>
      </p:sp>
    </p:spTree>
    <p:extLst>
      <p:ext uri="{BB962C8B-B14F-4D97-AF65-F5344CB8AC3E}">
        <p14:creationId xmlns:p14="http://schemas.microsoft.com/office/powerpoint/2010/main" val="1551022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9/17/2017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9/17/2017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9/17/2017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3028951" y="4767262"/>
            <a:ext cx="3086099" cy="273842"/>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900" smtClean="0">
                <a:solidFill>
                  <a:srgbClr val="888888"/>
                </a:solidFill>
                <a:latin typeface="Calibri"/>
                <a:ea typeface="Calibri"/>
                <a:cs typeface="Calibri"/>
                <a:sym typeface="Calibri"/>
              </a:rPr>
              <a:pPr algn="r">
                <a:buClr>
                  <a:srgbClr val="888888"/>
                </a:buCl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51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p>
        </p:txBody>
      </p:sp>
      <p:sp>
        <p:nvSpPr>
          <p:cNvPr id="5" name="Slide Number Placeholder 5"/>
          <p:cNvSpPr>
            <a:spLocks noGrp="1"/>
          </p:cNvSpPr>
          <p:nvPr>
            <p:ph type="sldNum" sz="quarter" idx="4"/>
          </p:nvPr>
        </p:nvSpPr>
        <p:spPr>
          <a:xfrm>
            <a:off x="242887" y="4769267"/>
            <a:ext cx="2133600" cy="274320"/>
          </a:xfrm>
          <a:prstGeom prst="rect">
            <a:avLst/>
          </a:prstGeom>
        </p:spPr>
        <p:txBody>
          <a:bodyPr anchor="ctr"/>
          <a:lstStyle>
            <a:lvl1pPr>
              <a:defRPr sz="900">
                <a:solidFill>
                  <a:schemeClr val="bg2">
                    <a:lumMod val="50000"/>
                  </a:schemeClr>
                </a:solidFill>
                <a:latin typeface="Arial" panose="020B0604020202020204" pitchFamily="34" charset="0"/>
                <a:cs typeface="Arial" panose="020B0604020202020204" pitchFamily="34" charset="0"/>
              </a:defRPr>
            </a:lvl1pPr>
          </a:lstStyle>
          <a:p>
            <a:fld id="{D1EE7E6D-9797-4469-BFDF-091AD21B4874}" type="slidenum">
              <a:rPr lang="en-US" smtClean="0"/>
              <a:pPr/>
              <a:t>‹#›</a:t>
            </a:fld>
            <a:endParaRPr lang="en-US"/>
          </a:p>
        </p:txBody>
      </p:sp>
    </p:spTree>
    <p:extLst>
      <p:ext uri="{BB962C8B-B14F-4D97-AF65-F5344CB8AC3E}">
        <p14:creationId xmlns:p14="http://schemas.microsoft.com/office/powerpoint/2010/main" val="1702475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1" r:id="rId19"/>
    <p:sldLayoutId id="2147483693" r:id="rId20"/>
    <p:sldLayoutId id="2147483694" r:id="rId21"/>
    <p:sldLayoutId id="2147483695" r:id="rId22"/>
    <p:sldLayoutId id="2147483696"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docs.docker.com/installation"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beta.docker.com/"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85799" y="495671"/>
            <a:ext cx="7427913" cy="1174750"/>
          </a:xfrm>
        </p:spPr>
        <p:txBody>
          <a:bodyPr/>
          <a:lstStyle/>
          <a:p>
            <a:r>
              <a:rPr lang="en-US" sz="4400" b="1" dirty="0">
                <a:solidFill>
                  <a:schemeClr val="accent6">
                    <a:lumMod val="50000"/>
                  </a:schemeClr>
                </a:solidFill>
              </a:rPr>
              <a:t>Docker 101</a:t>
            </a:r>
          </a:p>
        </p:txBody>
      </p:sp>
      <p:sp>
        <p:nvSpPr>
          <p:cNvPr id="3" name="Text Placeholder 2"/>
          <p:cNvSpPr>
            <a:spLocks noGrp="1"/>
          </p:cNvSpPr>
          <p:nvPr>
            <p:ph type="body" sz="quarter" idx="12"/>
          </p:nvPr>
        </p:nvSpPr>
        <p:spPr>
          <a:xfrm>
            <a:off x="685800" y="2741694"/>
            <a:ext cx="7427913" cy="944782"/>
          </a:xfrm>
        </p:spPr>
        <p:txBody>
          <a:bodyPr>
            <a:normAutofit/>
          </a:bodyPr>
          <a:lstStyle/>
          <a:p>
            <a:r>
              <a:rPr lang="en-US" b="1" dirty="0" err="1">
                <a:solidFill>
                  <a:schemeClr val="tx2">
                    <a:lumMod val="50000"/>
                  </a:schemeClr>
                </a:solidFill>
              </a:rPr>
              <a:t>Subodh</a:t>
            </a:r>
            <a:r>
              <a:rPr lang="en-US" b="1" dirty="0">
                <a:solidFill>
                  <a:schemeClr val="tx2">
                    <a:lumMod val="50000"/>
                  </a:schemeClr>
                </a:solidFill>
              </a:rPr>
              <a:t> </a:t>
            </a:r>
            <a:r>
              <a:rPr lang="en-US" b="1" dirty="0" err="1">
                <a:solidFill>
                  <a:schemeClr val="tx2">
                    <a:lumMod val="50000"/>
                  </a:schemeClr>
                </a:solidFill>
              </a:rPr>
              <a:t>Dharmadhikari</a:t>
            </a:r>
            <a:r>
              <a:rPr lang="en-US" b="1" dirty="0">
                <a:solidFill>
                  <a:schemeClr val="tx2">
                    <a:lumMod val="50000"/>
                  </a:schemeClr>
                </a:solidFill>
              </a:rPr>
              <a:t> – DevOps Engineer, IBM</a:t>
            </a:r>
          </a:p>
          <a:p>
            <a:r>
              <a:rPr lang="en-US" b="1" dirty="0">
                <a:solidFill>
                  <a:schemeClr val="tx2">
                    <a:lumMod val="50000"/>
                  </a:schemeClr>
                </a:solidFill>
              </a:rPr>
              <a:t>@</a:t>
            </a:r>
            <a:r>
              <a:rPr lang="en-US" b="1" dirty="0" err="1">
                <a:solidFill>
                  <a:schemeClr val="tx2">
                    <a:lumMod val="50000"/>
                  </a:schemeClr>
                </a:solidFill>
              </a:rPr>
              <a:t>subodev</a:t>
            </a:r>
            <a:endParaRPr lang="en-US" b="1" dirty="0">
              <a:solidFill>
                <a:schemeClr val="tx2">
                  <a:lumMod val="50000"/>
                </a:schemeClr>
              </a:solidFill>
            </a:endParaRPr>
          </a:p>
        </p:txBody>
      </p:sp>
    </p:spTree>
    <p:extLst>
      <p:ext uri="{BB962C8B-B14F-4D97-AF65-F5344CB8AC3E}">
        <p14:creationId xmlns:p14="http://schemas.microsoft.com/office/powerpoint/2010/main" val="4464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0" name="Shape 400"/>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10</a:t>
            </a:fld>
            <a:endParaRPr lang="en-US" sz="900">
              <a:solidFill>
                <a:srgbClr val="797979"/>
              </a:solidFill>
              <a:latin typeface="Arial"/>
              <a:ea typeface="Arial"/>
              <a:cs typeface="Arial"/>
              <a:sym typeface="Arial"/>
            </a:endParaRPr>
          </a:p>
        </p:txBody>
      </p:sp>
      <p:sp>
        <p:nvSpPr>
          <p:cNvPr id="398" name="Shape 398"/>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They’re different, not mutually exclusive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990244"/>
            <a:ext cx="8244840" cy="3541776"/>
          </a:xfrm>
          <a:prstGeom prst="rect">
            <a:avLst/>
          </a:prstGeom>
        </p:spPr>
      </p:pic>
    </p:spTree>
    <p:extLst>
      <p:ext uri="{BB962C8B-B14F-4D97-AF65-F5344CB8AC3E}">
        <p14:creationId xmlns:p14="http://schemas.microsoft.com/office/powerpoint/2010/main" val="90062100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Variables to Consider</a:t>
            </a:r>
          </a:p>
        </p:txBody>
      </p:sp>
      <p:sp>
        <p:nvSpPr>
          <p:cNvPr id="3" name="Content Placeholder 2"/>
          <p:cNvSpPr>
            <a:spLocks noGrp="1"/>
          </p:cNvSpPr>
          <p:nvPr>
            <p:ph idx="1"/>
          </p:nvPr>
        </p:nvSpPr>
        <p:spPr/>
        <p:txBody>
          <a:bodyPr/>
          <a:lstStyle/>
          <a:p>
            <a:r>
              <a:rPr lang="en-US" dirty="0"/>
              <a:t>Performance</a:t>
            </a:r>
          </a:p>
          <a:p>
            <a:r>
              <a:rPr lang="en-US" dirty="0"/>
              <a:t>Security</a:t>
            </a:r>
          </a:p>
          <a:p>
            <a:r>
              <a:rPr lang="en-US" dirty="0"/>
              <a:t>Scalability</a:t>
            </a:r>
          </a:p>
          <a:p>
            <a:r>
              <a:rPr lang="en-US" dirty="0"/>
              <a:t>Existing Skillsets</a:t>
            </a:r>
          </a:p>
          <a:p>
            <a:r>
              <a:rPr lang="en-US" dirty="0"/>
              <a:t>Costs</a:t>
            </a:r>
          </a:p>
          <a:p>
            <a:r>
              <a:rPr lang="en-US" dirty="0"/>
              <a:t>Etc. </a:t>
            </a:r>
          </a:p>
        </p:txBody>
      </p:sp>
      <p:sp>
        <p:nvSpPr>
          <p:cNvPr id="4" name="Text Placeholder 3"/>
          <p:cNvSpPr>
            <a:spLocks noGrp="1"/>
          </p:cNvSpPr>
          <p:nvPr>
            <p:ph type="body" sz="quarter" idx="13"/>
          </p:nvPr>
        </p:nvSpPr>
        <p:spPr/>
        <p:txBody>
          <a:bodyPr/>
          <a:lstStyle/>
          <a:p>
            <a:endParaRPr lang="en-US"/>
          </a:p>
        </p:txBody>
      </p:sp>
      <p:sp>
        <p:nvSpPr>
          <p:cNvPr id="5" name="Rectangle 4"/>
          <p:cNvSpPr/>
          <p:nvPr/>
        </p:nvSpPr>
        <p:spPr>
          <a:xfrm>
            <a:off x="3737686" y="4316885"/>
            <a:ext cx="5118100" cy="230832"/>
          </a:xfrm>
          <a:prstGeom prst="rect">
            <a:avLst/>
          </a:prstGeom>
        </p:spPr>
        <p:txBody>
          <a:bodyPr wrap="square">
            <a:spAutoFit/>
          </a:bodyPr>
          <a:lstStyle/>
          <a:p>
            <a:r>
              <a:rPr lang="en-US" sz="900" dirty="0"/>
              <a:t>http://people-</a:t>
            </a:r>
            <a:r>
              <a:rPr lang="en-US" sz="900" dirty="0" err="1"/>
              <a:t>equation.com</a:t>
            </a:r>
            <a:r>
              <a:rPr lang="en-US" sz="900" dirty="0"/>
              <a:t>/do-your-words-encourage-or-deflate/math-</a:t>
            </a:r>
            <a:r>
              <a:rPr lang="en-US" sz="900" dirty="0" err="1"/>
              <a:t>equation_chalkboard</a:t>
            </a:r>
            <a:r>
              <a:rPr lang="en-US" sz="900" dirty="0"/>
              <a:t>/</a:t>
            </a:r>
          </a:p>
        </p:txBody>
      </p:sp>
      <p:pic>
        <p:nvPicPr>
          <p:cNvPr id="6" name="Picture 5"/>
          <p:cNvPicPr>
            <a:picLocks noChangeAspect="1"/>
          </p:cNvPicPr>
          <p:nvPr/>
        </p:nvPicPr>
        <p:blipFill>
          <a:blip r:embed="rId2"/>
          <a:stretch>
            <a:fillRect/>
          </a:stretch>
        </p:blipFill>
        <p:spPr>
          <a:xfrm>
            <a:off x="4038600" y="1037829"/>
            <a:ext cx="4156929" cy="312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743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12</a:t>
            </a:fld>
            <a:endParaRPr lang="en-US" dirty="0"/>
          </a:p>
        </p:txBody>
      </p:sp>
      <p:sp>
        <p:nvSpPr>
          <p:cNvPr id="3" name="Title 2"/>
          <p:cNvSpPr>
            <a:spLocks noGrp="1"/>
          </p:cNvSpPr>
          <p:nvPr>
            <p:ph type="title"/>
          </p:nvPr>
        </p:nvSpPr>
        <p:spPr/>
        <p:txBody>
          <a:bodyPr>
            <a:normAutofit fontScale="90000"/>
          </a:bodyPr>
          <a:lstStyle/>
          <a:p>
            <a:r>
              <a:rPr lang="en-US" dirty="0"/>
              <a:t>Container Consolidation Testing</a:t>
            </a:r>
          </a:p>
        </p:txBody>
      </p:sp>
      <p:sp>
        <p:nvSpPr>
          <p:cNvPr id="4" name="Content Placeholder 3"/>
          <p:cNvSpPr>
            <a:spLocks noGrp="1"/>
          </p:cNvSpPr>
          <p:nvPr>
            <p:ph idx="1"/>
          </p:nvPr>
        </p:nvSpPr>
        <p:spPr>
          <a:xfrm>
            <a:off x="228600" y="1501541"/>
            <a:ext cx="8686800" cy="3131182"/>
          </a:xfrm>
        </p:spPr>
        <p:txBody>
          <a:bodyPr/>
          <a:lstStyle/>
          <a:p>
            <a:r>
              <a:rPr lang="en-US" dirty="0">
                <a:solidFill>
                  <a:schemeClr val="tx1"/>
                </a:solidFill>
              </a:rPr>
              <a:t>Testing done by HPE, Docker and Industry Consultant</a:t>
            </a:r>
          </a:p>
          <a:p>
            <a:r>
              <a:rPr lang="en-US" dirty="0">
                <a:solidFill>
                  <a:schemeClr val="tx1"/>
                </a:solidFill>
              </a:rPr>
              <a:t>Components:</a:t>
            </a:r>
          </a:p>
          <a:p>
            <a:pPr lvl="1"/>
            <a:r>
              <a:rPr lang="en-US" dirty="0">
                <a:solidFill>
                  <a:schemeClr val="tx1"/>
                </a:solidFill>
              </a:rPr>
              <a:t>Docker CS Engine 1.12.3</a:t>
            </a:r>
          </a:p>
          <a:p>
            <a:pPr lvl="1"/>
            <a:r>
              <a:rPr lang="en-US" dirty="0">
                <a:solidFill>
                  <a:schemeClr val="tx1"/>
                </a:solidFill>
              </a:rPr>
              <a:t>VMware </a:t>
            </a:r>
            <a:r>
              <a:rPr lang="en-US" dirty="0" err="1">
                <a:solidFill>
                  <a:schemeClr val="tx1"/>
                </a:solidFill>
              </a:rPr>
              <a:t>ESXi</a:t>
            </a:r>
            <a:r>
              <a:rPr lang="en-US" dirty="0">
                <a:solidFill>
                  <a:schemeClr val="tx1"/>
                </a:solidFill>
              </a:rPr>
              <a:t> 6</a:t>
            </a:r>
          </a:p>
          <a:p>
            <a:pPr lvl="1"/>
            <a:r>
              <a:rPr lang="en-US" dirty="0" err="1">
                <a:solidFill>
                  <a:schemeClr val="tx1"/>
                </a:solidFill>
              </a:rPr>
              <a:t>SysBench</a:t>
            </a:r>
            <a:r>
              <a:rPr lang="en-US" dirty="0">
                <a:solidFill>
                  <a:schemeClr val="tx1"/>
                </a:solidFill>
              </a:rPr>
              <a:t> 1.0 (Nov 2016)</a:t>
            </a:r>
          </a:p>
          <a:p>
            <a:pPr lvl="1"/>
            <a:r>
              <a:rPr lang="en-US" dirty="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Storage</a:t>
            </a: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13</a:t>
            </a:fld>
            <a:endParaRPr lang="en-US" dirty="0"/>
          </a:p>
        </p:txBody>
      </p:sp>
      <p:sp>
        <p:nvSpPr>
          <p:cNvPr id="3" name="Title 2"/>
          <p:cNvSpPr>
            <a:spLocks noGrp="1"/>
          </p:cNvSpPr>
          <p:nvPr>
            <p:ph type="title"/>
          </p:nvPr>
        </p:nvSpPr>
        <p:spPr/>
        <p:txBody>
          <a:bodyPr>
            <a:normAutofit fontScale="90000"/>
          </a:bodyPr>
          <a:lstStyle/>
          <a:p>
            <a:r>
              <a:rPr lang="en-US" dirty="0"/>
              <a:t>Testing Scenarios</a:t>
            </a:r>
          </a:p>
        </p:txBody>
      </p:sp>
      <p:sp>
        <p:nvSpPr>
          <p:cNvPr id="5" name="Text Placeholder 4"/>
          <p:cNvSpPr>
            <a:spLocks noGrp="1"/>
          </p:cNvSpPr>
          <p:nvPr>
            <p:ph type="body" sz="quarter" idx="13"/>
          </p:nvPr>
        </p:nvSpPr>
        <p:spPr/>
        <p:txBody>
          <a:bodyPr/>
          <a:lstStyle/>
          <a:p>
            <a:r>
              <a:rPr lang="en-US" dirty="0"/>
              <a:t>Measure </a:t>
            </a:r>
            <a:r>
              <a:rPr lang="en-US" dirty="0" err="1"/>
              <a:t>SysBench</a:t>
            </a:r>
            <a:r>
              <a:rPr lang="en-US" dirty="0"/>
              <a:t> performance across 3 configurations</a:t>
            </a:r>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a:t>Need to replace this graphic w/ the one w/ 8 boxes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a:t>Scenario 1:</a:t>
            </a:r>
            <a:br>
              <a:rPr lang="en-US" sz="1600" dirty="0"/>
            </a:br>
            <a:r>
              <a:rPr lang="en-US" sz="1600" dirty="0"/>
              <a:t>8 VMs</a:t>
            </a:r>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a:t>Scenario 2:</a:t>
            </a:r>
            <a:br>
              <a:rPr lang="en-US" sz="1600" dirty="0"/>
            </a:br>
            <a:r>
              <a:rPr lang="en-US" sz="1600" dirty="0"/>
              <a:t>1 VM w/ 8 Containers</a:t>
            </a:r>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a:t>Scenario 3:</a:t>
            </a:r>
            <a:br>
              <a:rPr lang="en-US" sz="1600" dirty="0"/>
            </a:br>
            <a:r>
              <a:rPr lang="en-US" sz="1600" dirty="0"/>
              <a:t>8 Containers on Bare Metal</a:t>
            </a:r>
          </a:p>
        </p:txBody>
      </p:sp>
    </p:spTree>
    <p:extLst>
      <p:ext uri="{BB962C8B-B14F-4D97-AF65-F5344CB8AC3E}">
        <p14:creationId xmlns:p14="http://schemas.microsoft.com/office/powerpoint/2010/main" val="1859776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a:t>Results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a:t>Moving from VMs to containers increases performance 27% to 46%</a:t>
            </a:r>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a:t>Results are after VM and </a:t>
            </a:r>
            <a:r>
              <a:rPr lang="en-US" sz="1400"/>
              <a:t>Container Tuning</a:t>
            </a:r>
            <a:endParaRPr lang="en-US" sz="1400" dirty="0"/>
          </a:p>
        </p:txBody>
      </p:sp>
    </p:spTree>
    <p:extLst>
      <p:ext uri="{BB962C8B-B14F-4D97-AF65-F5344CB8AC3E}">
        <p14:creationId xmlns:p14="http://schemas.microsoft.com/office/powerpoint/2010/main" val="55935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15</a:t>
            </a:fld>
            <a:endParaRPr lang="en-US" dirty="0"/>
          </a:p>
        </p:txBody>
      </p:sp>
      <p:sp>
        <p:nvSpPr>
          <p:cNvPr id="3" name="Title 2"/>
          <p:cNvSpPr>
            <a:spLocks noGrp="1"/>
          </p:cNvSpPr>
          <p:nvPr>
            <p:ph type="title"/>
          </p:nvPr>
        </p:nvSpPr>
        <p:spPr/>
        <p:txBody>
          <a:bodyPr>
            <a:normAutofit fontScale="90000"/>
          </a:bodyPr>
          <a:lstStyle/>
          <a:p>
            <a:r>
              <a:rPr lang="en-US" dirty="0"/>
              <a:t>Additional Savings</a:t>
            </a:r>
          </a:p>
        </p:txBody>
      </p:sp>
      <p:sp>
        <p:nvSpPr>
          <p:cNvPr id="5" name="Text Placeholder 4"/>
          <p:cNvSpPr>
            <a:spLocks noGrp="1"/>
          </p:cNvSpPr>
          <p:nvPr>
            <p:ph type="body" sz="quarter" idx="13"/>
          </p:nvPr>
        </p:nvSpPr>
        <p:spPr/>
        <p:txBody>
          <a:bodyPr/>
          <a:lstStyle/>
          <a:p>
            <a:r>
              <a:rPr lang="en-US" dirty="0"/>
              <a:t>Docker allowed for savings in memory and disk as well</a:t>
            </a:r>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16</a:t>
            </a:fld>
            <a:endParaRPr lang="en-US" dirty="0"/>
          </a:p>
        </p:txBody>
      </p:sp>
      <p:sp>
        <p:nvSpPr>
          <p:cNvPr id="3" name="Title 2"/>
          <p:cNvSpPr>
            <a:spLocks noGrp="1"/>
          </p:cNvSpPr>
          <p:nvPr>
            <p:ph type="title"/>
          </p:nvPr>
        </p:nvSpPr>
        <p:spPr/>
        <p:txBody>
          <a:bodyPr>
            <a:normAutofit fontScale="90000"/>
          </a:bodyPr>
          <a:lstStyle/>
          <a:p>
            <a:r>
              <a:rPr lang="en-US" dirty="0"/>
              <a:t>Key Learnings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6372700"/>
              </p:ext>
            </p:extLst>
          </p:nvPr>
        </p:nvGraphicFramePr>
        <p:xfrm>
          <a:off x="228600" y="1370013"/>
          <a:ext cx="86868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13"/>
          </p:nvPr>
        </p:nvSpPr>
        <p:spPr/>
        <p:txBody>
          <a:bodyPr/>
          <a:lstStyle/>
          <a:p>
            <a:r>
              <a:rPr lang="en-US" dirty="0"/>
              <a:t>Docker containers increase performance and </a:t>
            </a:r>
            <a:r>
              <a:rPr lang="en-US" dirty="0" err="1"/>
              <a:t>flexiblity</a:t>
            </a:r>
            <a:endParaRPr lang="en-US" dirty="0"/>
          </a:p>
        </p:txBody>
      </p:sp>
      <p:sp>
        <p:nvSpPr>
          <p:cNvPr id="7" name="TextBox 6"/>
          <p:cNvSpPr txBox="1"/>
          <p:nvPr/>
        </p:nvSpPr>
        <p:spPr>
          <a:xfrm>
            <a:off x="1463038" y="2739559"/>
            <a:ext cx="898445" cy="523220"/>
          </a:xfrm>
          <a:prstGeom prst="rect">
            <a:avLst/>
          </a:prstGeom>
          <a:noFill/>
        </p:spPr>
        <p:txBody>
          <a:bodyPr wrap="square" rtlCol="0">
            <a:spAutoFit/>
          </a:bodyPr>
          <a:lstStyle/>
          <a:p>
            <a:pPr algn="ctr"/>
            <a:r>
              <a:rPr lang="en-US" sz="2800" b="1" dirty="0"/>
              <a:t>2</a:t>
            </a:r>
          </a:p>
        </p:txBody>
      </p:sp>
      <p:sp>
        <p:nvSpPr>
          <p:cNvPr id="8" name="TextBox 7"/>
          <p:cNvSpPr txBox="1"/>
          <p:nvPr/>
        </p:nvSpPr>
        <p:spPr>
          <a:xfrm>
            <a:off x="1463038" y="1563643"/>
            <a:ext cx="898445" cy="523220"/>
          </a:xfrm>
          <a:prstGeom prst="rect">
            <a:avLst/>
          </a:prstGeom>
          <a:noFill/>
        </p:spPr>
        <p:txBody>
          <a:bodyPr wrap="square" rtlCol="0">
            <a:spAutoFit/>
          </a:bodyPr>
          <a:lstStyle/>
          <a:p>
            <a:pPr algn="ctr"/>
            <a:r>
              <a:rPr lang="en-US" sz="2800" b="1" dirty="0"/>
              <a:t>1</a:t>
            </a:r>
          </a:p>
        </p:txBody>
      </p:sp>
      <p:sp>
        <p:nvSpPr>
          <p:cNvPr id="9" name="TextBox 8"/>
          <p:cNvSpPr txBox="1"/>
          <p:nvPr/>
        </p:nvSpPr>
        <p:spPr>
          <a:xfrm>
            <a:off x="1463039" y="3915584"/>
            <a:ext cx="898445" cy="523220"/>
          </a:xfrm>
          <a:prstGeom prst="rect">
            <a:avLst/>
          </a:prstGeom>
          <a:noFill/>
        </p:spPr>
        <p:txBody>
          <a:bodyPr wrap="square" rtlCol="0">
            <a:spAutoFit/>
          </a:bodyPr>
          <a:lstStyle/>
          <a:p>
            <a:pPr algn="ctr"/>
            <a:r>
              <a:rPr lang="en-US" sz="2800" b="1" dirty="0"/>
              <a:t>3</a:t>
            </a:r>
          </a:p>
        </p:txBody>
      </p:sp>
    </p:spTree>
    <p:extLst>
      <p:ext uri="{BB962C8B-B14F-4D97-AF65-F5344CB8AC3E}">
        <p14:creationId xmlns:p14="http://schemas.microsoft.com/office/powerpoint/2010/main" val="70212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0" y="0"/>
            <a:ext cx="9183497" cy="5142770"/>
          </a:xfrm>
          <a:prstGeom prst="rect">
            <a:avLst/>
          </a:prstGeom>
          <a:noFill/>
          <a:ln>
            <a:noFill/>
          </a:ln>
        </p:spPr>
      </p:pic>
      <p:pic>
        <p:nvPicPr>
          <p:cNvPr id="379" name="Shape 379"/>
          <p:cNvPicPr preferRelativeResize="0"/>
          <p:nvPr/>
        </p:nvPicPr>
        <p:blipFill rotWithShape="1">
          <a:blip r:embed="rId4">
            <a:alphaModFix/>
          </a:blip>
          <a:srcRect b="29656"/>
          <a:stretch/>
        </p:blipFill>
        <p:spPr>
          <a:xfrm>
            <a:off x="8457649" y="4744358"/>
            <a:ext cx="435238" cy="256763"/>
          </a:xfrm>
          <a:prstGeom prst="rect">
            <a:avLst/>
          </a:prstGeom>
          <a:noFill/>
          <a:ln>
            <a:noFill/>
          </a:ln>
        </p:spPr>
      </p:pic>
    </p:spTree>
    <p:extLst>
      <p:ext uri="{BB962C8B-B14F-4D97-AF65-F5344CB8AC3E}">
        <p14:creationId xmlns:p14="http://schemas.microsoft.com/office/powerpoint/2010/main" val="114875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Build, Ship, and Run</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4072829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19</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a:solidFill>
                  <a:schemeClr val="dk2"/>
                </a:solidFill>
                <a:latin typeface="Arial"/>
                <a:ea typeface="Arial"/>
                <a:cs typeface="Arial"/>
                <a:sym typeface="Arial"/>
              </a:rPr>
              <a:t>Put it all together: Build, Ship, Run Workflow</a:t>
            </a: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6064273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t>2</a:t>
            </a:fld>
            <a:endParaRPr lang="en"/>
          </a:p>
        </p:txBody>
      </p:sp>
      <p:sp>
        <p:nvSpPr>
          <p:cNvPr id="2" name="Title 1"/>
          <p:cNvSpPr>
            <a:spLocks noGrp="1"/>
          </p:cNvSpPr>
          <p:nvPr>
            <p:ph type="title"/>
          </p:nvPr>
        </p:nvSpPr>
        <p:spPr/>
        <p:txBody>
          <a:bodyPr>
            <a:normAutofit fontScale="90000"/>
          </a:bodyPr>
          <a:lstStyle/>
          <a:p>
            <a:r>
              <a:rPr lang="en-US" dirty="0"/>
              <a:t>Who Am I?</a:t>
            </a:r>
          </a:p>
        </p:txBody>
      </p:sp>
      <p:sp>
        <p:nvSpPr>
          <p:cNvPr id="5" name="Content Placeholder 4"/>
          <p:cNvSpPr>
            <a:spLocks noGrp="1"/>
          </p:cNvSpPr>
          <p:nvPr>
            <p:ph idx="1"/>
          </p:nvPr>
        </p:nvSpPr>
        <p:spPr/>
        <p:txBody>
          <a:bodyPr/>
          <a:lstStyle/>
          <a:p>
            <a:r>
              <a:rPr lang="en-US" sz="1800" dirty="0">
                <a:solidFill>
                  <a:schemeClr val="tx1"/>
                </a:solidFill>
              </a:rPr>
              <a:t>I like, love, passionate Docker, hence the Docker Ambassador.</a:t>
            </a:r>
          </a:p>
          <a:p>
            <a:pPr marL="0" indent="0">
              <a:buNone/>
            </a:pPr>
            <a:endParaRPr lang="en-US" sz="1800" dirty="0">
              <a:solidFill>
                <a:schemeClr val="tx1"/>
              </a:solidFill>
            </a:endParaRPr>
          </a:p>
          <a:p>
            <a:r>
              <a:rPr lang="en-US" sz="1800" dirty="0">
                <a:solidFill>
                  <a:schemeClr val="tx1"/>
                </a:solidFill>
              </a:rPr>
              <a:t>DevOps Engineer @IBM</a:t>
            </a:r>
            <a:br>
              <a:rPr lang="en-US" sz="1800" dirty="0">
                <a:solidFill>
                  <a:schemeClr val="tx1"/>
                </a:solidFill>
              </a:rPr>
            </a:br>
            <a:endParaRPr lang="en-US" sz="1800" dirty="0">
              <a:solidFill>
                <a:schemeClr val="tx1"/>
              </a:solidFill>
            </a:endParaRPr>
          </a:p>
          <a:p>
            <a:r>
              <a:rPr lang="en-US" sz="1800" dirty="0">
                <a:solidFill>
                  <a:schemeClr val="tx1"/>
                </a:solidFill>
              </a:rPr>
              <a:t>NC State Alumni</a:t>
            </a:r>
          </a:p>
          <a:p>
            <a:pPr marL="0" indent="0">
              <a:buNone/>
            </a:pPr>
            <a:endParaRPr lang="en-US" sz="1800" dirty="0">
              <a:solidFill>
                <a:schemeClr val="tx1"/>
              </a:solidFill>
            </a:endParaRPr>
          </a:p>
          <a:p>
            <a:r>
              <a:rPr lang="en-US" sz="1800" dirty="0">
                <a:solidFill>
                  <a:schemeClr val="tx1"/>
                </a:solidFill>
              </a:rPr>
              <a:t>Follow me @</a:t>
            </a:r>
            <a:r>
              <a:rPr lang="en-US" sz="1800" dirty="0" err="1">
                <a:solidFill>
                  <a:schemeClr val="tx1"/>
                </a:solidFill>
              </a:rPr>
              <a:t>subodev</a:t>
            </a:r>
            <a:r>
              <a:rPr lang="en-US" sz="1800" dirty="0">
                <a:solidFill>
                  <a:schemeClr val="tx1"/>
                </a:solidFill>
              </a:rPr>
              <a:t> (if you are interested in </a:t>
            </a:r>
            <a:r>
              <a:rPr lang="en-US" sz="1800" dirty="0" err="1">
                <a:solidFill>
                  <a:schemeClr val="tx1"/>
                </a:solidFill>
              </a:rPr>
              <a:t>devops</a:t>
            </a:r>
            <a:r>
              <a:rPr lang="en-US" sz="1800" dirty="0">
                <a:solidFill>
                  <a:schemeClr val="tx1"/>
                </a:solidFill>
              </a:rPr>
              <a:t> stuff)</a:t>
            </a:r>
            <a:endParaRPr lang="en-US" dirty="0"/>
          </a:p>
        </p:txBody>
      </p:sp>
    </p:spTree>
    <p:extLst>
      <p:ext uri="{BB962C8B-B14F-4D97-AF65-F5344CB8AC3E}">
        <p14:creationId xmlns:p14="http://schemas.microsoft.com/office/powerpoint/2010/main" val="31829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Shape 1147"/>
          <p:cNvSpPr/>
          <p:nvPr/>
        </p:nvSpPr>
        <p:spPr>
          <a:xfrm>
            <a:off x="366888" y="1550175"/>
            <a:ext cx="4500300" cy="3281699"/>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lt1"/>
              </a:buClr>
              <a:buSzPct val="25000"/>
              <a:buFont typeface="Calibri"/>
              <a:buNone/>
            </a:pPr>
            <a:r>
              <a:rPr lang="en-US" sz="1800" b="1" i="0" u="none" strike="noStrike" cap="none">
                <a:solidFill>
                  <a:schemeClr val="lt1"/>
                </a:solidFill>
                <a:latin typeface="Calibri"/>
                <a:ea typeface="Calibri"/>
                <a:cs typeface="Calibri"/>
                <a:sym typeface="Calibri"/>
              </a:rPr>
              <a:t>Docker Engine</a:t>
            </a:r>
          </a:p>
        </p:txBody>
      </p:sp>
      <p:sp>
        <p:nvSpPr>
          <p:cNvPr id="1148" name="Shape 1148"/>
          <p:cNvSpPr/>
          <p:nvPr/>
        </p:nvSpPr>
        <p:spPr>
          <a:xfrm>
            <a:off x="598008"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Load Balancing</a:t>
            </a:r>
          </a:p>
        </p:txBody>
      </p:sp>
      <p:pic>
        <p:nvPicPr>
          <p:cNvPr id="1149" name="Shape 1149"/>
          <p:cNvPicPr preferRelativeResize="0"/>
          <p:nvPr/>
        </p:nvPicPr>
        <p:blipFill rotWithShape="1">
          <a:blip r:embed="rId3">
            <a:alphaModFix/>
          </a:blip>
          <a:srcRect/>
          <a:stretch/>
        </p:blipFill>
        <p:spPr>
          <a:xfrm>
            <a:off x="707360" y="3701076"/>
            <a:ext cx="232800" cy="256200"/>
          </a:xfrm>
          <a:prstGeom prst="rect">
            <a:avLst/>
          </a:prstGeom>
          <a:noFill/>
          <a:ln>
            <a:noFill/>
          </a:ln>
        </p:spPr>
      </p:pic>
      <p:sp>
        <p:nvSpPr>
          <p:cNvPr id="1150" name="Shape 1150"/>
          <p:cNvSpPr/>
          <p:nvPr/>
        </p:nvSpPr>
        <p:spPr>
          <a:xfrm>
            <a:off x="1962766" y="3033243"/>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Certificate</a:t>
            </a:r>
          </a:p>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Authority</a:t>
            </a:r>
          </a:p>
        </p:txBody>
      </p:sp>
      <p:grpSp>
        <p:nvGrpSpPr>
          <p:cNvPr id="1151" name="Shape 1151"/>
          <p:cNvGrpSpPr/>
          <p:nvPr/>
        </p:nvGrpSpPr>
        <p:grpSpPr>
          <a:xfrm>
            <a:off x="2079362" y="3135058"/>
            <a:ext cx="334355" cy="237943"/>
            <a:chOff x="5933" y="2436"/>
            <a:chExt cx="1199" cy="900"/>
          </a:xfrm>
        </p:grpSpPr>
        <p:sp>
          <p:nvSpPr>
            <p:cNvPr id="1152" name="Shape 1152"/>
            <p:cNvSpPr/>
            <p:nvPr/>
          </p:nvSpPr>
          <p:spPr>
            <a:xfrm>
              <a:off x="5933" y="2436"/>
              <a:ext cx="1199"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3" name="Shape 1153"/>
            <p:cNvSpPr/>
            <p:nvPr/>
          </p:nvSpPr>
          <p:spPr>
            <a:xfrm>
              <a:off x="6081" y="2569"/>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4" name="Shape 1154"/>
            <p:cNvSpPr/>
            <p:nvPr/>
          </p:nvSpPr>
          <p:spPr>
            <a:xfrm>
              <a:off x="6081" y="2696"/>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5" name="Shape 1155"/>
            <p:cNvSpPr/>
            <p:nvPr/>
          </p:nvSpPr>
          <p:spPr>
            <a:xfrm>
              <a:off x="6081" y="2829"/>
              <a:ext cx="2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6" name="Shape 1156"/>
            <p:cNvSpPr/>
            <p:nvPr/>
          </p:nvSpPr>
          <p:spPr>
            <a:xfrm>
              <a:off x="6551" y="2787"/>
              <a:ext cx="299" cy="299"/>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grpSp>
      <p:grpSp>
        <p:nvGrpSpPr>
          <p:cNvPr id="1157" name="Shape 1157"/>
          <p:cNvGrpSpPr/>
          <p:nvPr/>
        </p:nvGrpSpPr>
        <p:grpSpPr>
          <a:xfrm>
            <a:off x="1955383" y="4174301"/>
            <a:ext cx="1255265" cy="489347"/>
            <a:chOff x="790614" y="3873207"/>
            <a:chExt cx="1255265" cy="496800"/>
          </a:xfrm>
        </p:grpSpPr>
        <p:sp>
          <p:nvSpPr>
            <p:cNvPr id="1158" name="Shape 1158"/>
            <p:cNvSpPr/>
            <p:nvPr/>
          </p:nvSpPr>
          <p:spPr>
            <a:xfrm>
              <a:off x="792479" y="3873207"/>
              <a:ext cx="1253400" cy="4968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Networking</a:t>
              </a:r>
            </a:p>
          </p:txBody>
        </p:sp>
        <p:pic>
          <p:nvPicPr>
            <p:cNvPr id="1159" name="Shape 1159"/>
            <p:cNvPicPr preferRelativeResize="0"/>
            <p:nvPr/>
          </p:nvPicPr>
          <p:blipFill rotWithShape="1">
            <a:blip r:embed="rId4">
              <a:alphaModFix/>
            </a:blip>
            <a:srcRect/>
            <a:stretch/>
          </p:blipFill>
          <p:spPr>
            <a:xfrm>
              <a:off x="790614" y="3909726"/>
              <a:ext cx="501599" cy="447600"/>
            </a:xfrm>
            <a:prstGeom prst="rect">
              <a:avLst/>
            </a:prstGeom>
            <a:noFill/>
            <a:ln>
              <a:noFill/>
            </a:ln>
          </p:spPr>
        </p:pic>
      </p:grpSp>
      <p:sp>
        <p:nvSpPr>
          <p:cNvPr id="1160" name="Shape 1160"/>
          <p:cNvSpPr/>
          <p:nvPr/>
        </p:nvSpPr>
        <p:spPr>
          <a:xfrm>
            <a:off x="1962766"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Service Discovery</a:t>
            </a:r>
          </a:p>
        </p:txBody>
      </p:sp>
      <p:pic>
        <p:nvPicPr>
          <p:cNvPr id="1161" name="Shape 1161"/>
          <p:cNvPicPr preferRelativeResize="0"/>
          <p:nvPr/>
        </p:nvPicPr>
        <p:blipFill rotWithShape="1">
          <a:blip r:embed="rId5">
            <a:alphaModFix/>
          </a:blip>
          <a:srcRect/>
          <a:stretch/>
        </p:blipFill>
        <p:spPr>
          <a:xfrm>
            <a:off x="2072116" y="3735105"/>
            <a:ext cx="206699" cy="230400"/>
          </a:xfrm>
          <a:prstGeom prst="rect">
            <a:avLst/>
          </a:prstGeom>
          <a:noFill/>
          <a:ln>
            <a:noFill/>
          </a:ln>
        </p:spPr>
      </p:pic>
      <p:sp>
        <p:nvSpPr>
          <p:cNvPr id="1162" name="Shape 1162"/>
          <p:cNvSpPr/>
          <p:nvPr/>
        </p:nvSpPr>
        <p:spPr>
          <a:xfrm>
            <a:off x="598008" y="3027385"/>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TLS</a:t>
            </a:r>
          </a:p>
        </p:txBody>
      </p:sp>
      <p:pic>
        <p:nvPicPr>
          <p:cNvPr id="1163" name="Shape 1163"/>
          <p:cNvPicPr preferRelativeResize="0"/>
          <p:nvPr/>
        </p:nvPicPr>
        <p:blipFill rotWithShape="1">
          <a:blip r:embed="rId6">
            <a:alphaModFix/>
          </a:blip>
          <a:srcRect/>
          <a:stretch/>
        </p:blipFill>
        <p:spPr>
          <a:xfrm>
            <a:off x="730943" y="3141374"/>
            <a:ext cx="209399" cy="246299"/>
          </a:xfrm>
          <a:prstGeom prst="rect">
            <a:avLst/>
          </a:prstGeom>
          <a:noFill/>
          <a:ln>
            <a:noFill/>
          </a:ln>
        </p:spPr>
      </p:pic>
      <p:sp>
        <p:nvSpPr>
          <p:cNvPr id="1164" name="Shape 1164"/>
          <p:cNvSpPr/>
          <p:nvPr/>
        </p:nvSpPr>
        <p:spPr>
          <a:xfrm>
            <a:off x="598008" y="2480174"/>
            <a:ext cx="1253400" cy="4464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Manager</a:t>
            </a:r>
          </a:p>
        </p:txBody>
      </p:sp>
      <p:sp>
        <p:nvSpPr>
          <p:cNvPr id="1165" name="Shape 1165"/>
          <p:cNvSpPr/>
          <p:nvPr/>
        </p:nvSpPr>
        <p:spPr>
          <a:xfrm>
            <a:off x="1962766" y="2467091"/>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Worker</a:t>
            </a:r>
          </a:p>
        </p:txBody>
      </p:sp>
      <p:sp>
        <p:nvSpPr>
          <p:cNvPr id="1166" name="Shape 1166"/>
          <p:cNvSpPr/>
          <p:nvPr/>
        </p:nvSpPr>
        <p:spPr>
          <a:xfrm>
            <a:off x="486664" y="2114710"/>
            <a:ext cx="2857499" cy="2597999"/>
          </a:xfrm>
          <a:prstGeom prst="rect">
            <a:avLst/>
          </a:prstGeom>
          <a:noFill/>
          <a:ln w="9525" cap="flat" cmpd="sng">
            <a:solidFill>
              <a:srgbClr val="C7E9FA"/>
            </a:solidFill>
            <a:prstDash val="dash"/>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167" name="Shape 1167"/>
          <p:cNvSpPr txBox="1"/>
          <p:nvPr/>
        </p:nvSpPr>
        <p:spPr>
          <a:xfrm>
            <a:off x="486664" y="2097292"/>
            <a:ext cx="2862300" cy="276899"/>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200" b="0" i="0" u="none" strike="noStrike" cap="none">
                <a:solidFill>
                  <a:schemeClr val="lt1"/>
                </a:solidFill>
                <a:latin typeface="Arial"/>
                <a:ea typeface="Arial"/>
                <a:cs typeface="Arial"/>
                <a:sym typeface="Arial"/>
              </a:rPr>
              <a:t>Orchestration Components</a:t>
            </a:r>
          </a:p>
        </p:txBody>
      </p:sp>
      <p:sp>
        <p:nvSpPr>
          <p:cNvPr id="1168" name="Shape 1168"/>
          <p:cNvSpPr/>
          <p:nvPr/>
        </p:nvSpPr>
        <p:spPr>
          <a:xfrm>
            <a:off x="3453878" y="2964832"/>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Volumes</a:t>
            </a:r>
          </a:p>
        </p:txBody>
      </p:sp>
      <p:pic>
        <p:nvPicPr>
          <p:cNvPr id="1169" name="Shape 1169"/>
          <p:cNvPicPr preferRelativeResize="0"/>
          <p:nvPr/>
        </p:nvPicPr>
        <p:blipFill rotWithShape="1">
          <a:blip r:embed="rId7">
            <a:alphaModFix/>
          </a:blip>
          <a:srcRect/>
          <a:stretch/>
        </p:blipFill>
        <p:spPr>
          <a:xfrm>
            <a:off x="3450285" y="2986650"/>
            <a:ext cx="464099" cy="464099"/>
          </a:xfrm>
          <a:prstGeom prst="rect">
            <a:avLst/>
          </a:prstGeom>
          <a:noFill/>
          <a:ln>
            <a:noFill/>
          </a:ln>
        </p:spPr>
      </p:pic>
      <p:sp>
        <p:nvSpPr>
          <p:cNvPr id="1170" name="Shape 1170"/>
          <p:cNvSpPr/>
          <p:nvPr/>
        </p:nvSpPr>
        <p:spPr>
          <a:xfrm>
            <a:off x="3453775" y="3571973"/>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Plugins</a:t>
            </a:r>
          </a:p>
        </p:txBody>
      </p:sp>
      <p:pic>
        <p:nvPicPr>
          <p:cNvPr id="1171" name="Shape 1171"/>
          <p:cNvPicPr preferRelativeResize="0"/>
          <p:nvPr/>
        </p:nvPicPr>
        <p:blipFill rotWithShape="1">
          <a:blip r:embed="rId8">
            <a:alphaModFix/>
          </a:blip>
          <a:srcRect/>
          <a:stretch/>
        </p:blipFill>
        <p:spPr>
          <a:xfrm>
            <a:off x="3478719" y="3621401"/>
            <a:ext cx="474000" cy="474000"/>
          </a:xfrm>
          <a:prstGeom prst="rect">
            <a:avLst/>
          </a:prstGeom>
          <a:noFill/>
          <a:ln>
            <a:noFill/>
          </a:ln>
        </p:spPr>
      </p:pic>
      <p:sp>
        <p:nvSpPr>
          <p:cNvPr id="1172" name="Shape 1172"/>
          <p:cNvSpPr/>
          <p:nvPr/>
        </p:nvSpPr>
        <p:spPr>
          <a:xfrm>
            <a:off x="598008" y="4180432"/>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Distributed store</a:t>
            </a:r>
          </a:p>
        </p:txBody>
      </p:sp>
      <p:pic>
        <p:nvPicPr>
          <p:cNvPr id="1173" name="Shape 1173"/>
          <p:cNvPicPr preferRelativeResize="0"/>
          <p:nvPr/>
        </p:nvPicPr>
        <p:blipFill rotWithShape="1">
          <a:blip r:embed="rId9">
            <a:alphaModFix/>
          </a:blip>
          <a:srcRect/>
          <a:stretch/>
        </p:blipFill>
        <p:spPr>
          <a:xfrm>
            <a:off x="606200" y="4228221"/>
            <a:ext cx="458699" cy="458699"/>
          </a:xfrm>
          <a:prstGeom prst="rect">
            <a:avLst/>
          </a:prstGeom>
          <a:noFill/>
          <a:ln>
            <a:noFill/>
          </a:ln>
        </p:spPr>
      </p:pic>
      <p:sp>
        <p:nvSpPr>
          <p:cNvPr id="1174" name="Shape 1174"/>
          <p:cNvSpPr/>
          <p:nvPr/>
        </p:nvSpPr>
        <p:spPr>
          <a:xfrm>
            <a:off x="3452910" y="4179116"/>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457200" tIns="45700" rIns="0" bIns="45700" anchor="ctr" anchorCtr="0">
            <a:noAutofit/>
          </a:bodyPr>
          <a:lstStyle/>
          <a:p>
            <a:pPr marL="9525" marR="0" lvl="0" indent="-9525"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Container Runtime</a:t>
            </a:r>
          </a:p>
        </p:txBody>
      </p:sp>
      <p:sp>
        <p:nvSpPr>
          <p:cNvPr id="1175" name="Shape 1175"/>
          <p:cNvSpPr txBox="1">
            <a:spLocks noGrp="1"/>
          </p:cNvSpPr>
          <p:nvPr>
            <p:ph type="title"/>
          </p:nvPr>
        </p:nvSpPr>
        <p:spPr>
          <a:xfrm>
            <a:off x="228600" y="273843"/>
            <a:ext cx="8686800" cy="47991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80" b="0" i="0" u="none" strike="noStrike" cap="none" dirty="0">
                <a:solidFill>
                  <a:schemeClr val="accent1"/>
                </a:solidFill>
                <a:latin typeface="Arial"/>
                <a:ea typeface="Arial"/>
                <a:cs typeface="Arial"/>
                <a:sym typeface="Arial"/>
              </a:rPr>
              <a:t>The building block: Docker Engine 1.12</a:t>
            </a:r>
          </a:p>
        </p:txBody>
      </p:sp>
      <p:sp>
        <p:nvSpPr>
          <p:cNvPr id="1176" name="Shape 1176"/>
          <p:cNvSpPr txBox="1">
            <a:spLocks noGrp="1"/>
          </p:cNvSpPr>
          <p:nvPr>
            <p:ph type="body" idx="1"/>
          </p:nvPr>
        </p:nvSpPr>
        <p:spPr>
          <a:xfrm>
            <a:off x="5039382" y="1369219"/>
            <a:ext cx="3876018" cy="3263504"/>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Powerful yet simple, built in orchestration</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Declarative app services</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Built in container centric networking</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Built in default security </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Extensible with plugins, drivers and open APIs</a:t>
            </a:r>
          </a:p>
          <a:p>
            <a:pPr marL="171450" marR="0" lvl="0" indent="-171450" algn="l" rtl="0">
              <a:lnSpc>
                <a:spcPct val="90000"/>
              </a:lnSpc>
              <a:spcBef>
                <a:spcPts val="750"/>
              </a:spcBef>
              <a:spcAft>
                <a:spcPts val="0"/>
              </a:spcAft>
              <a:buClr>
                <a:schemeClr val="accent1"/>
              </a:buClr>
              <a:buSzPct val="25000"/>
              <a:buFont typeface="Arial"/>
              <a:buNone/>
            </a:pPr>
            <a:endParaRPr sz="2000" b="0" i="0" u="none" strike="noStrike" cap="none">
              <a:solidFill>
                <a:schemeClr val="dk2"/>
              </a:solidFill>
              <a:latin typeface="Arial"/>
              <a:ea typeface="Arial"/>
              <a:cs typeface="Arial"/>
              <a:sym typeface="Arial"/>
            </a:endParaRPr>
          </a:p>
          <a:p>
            <a:pPr marL="171450" marR="0" lvl="0" indent="-171450" algn="l" rtl="0">
              <a:lnSpc>
                <a:spcPct val="90000"/>
              </a:lnSpc>
              <a:spcBef>
                <a:spcPts val="750"/>
              </a:spcBef>
              <a:buClr>
                <a:schemeClr val="accent1"/>
              </a:buClr>
              <a:buSzPct val="100000"/>
              <a:buFont typeface="Arial"/>
              <a:buNone/>
            </a:pPr>
            <a:endParaRPr sz="2000" b="0" i="0" u="none" strike="noStrike" cap="none">
              <a:solidFill>
                <a:schemeClr val="dk2"/>
              </a:solidFill>
              <a:latin typeface="Arial"/>
              <a:ea typeface="Arial"/>
              <a:cs typeface="Arial"/>
              <a:sym typeface="Arial"/>
            </a:endParaRPr>
          </a:p>
        </p:txBody>
      </p:sp>
      <p:sp>
        <p:nvSpPr>
          <p:cNvPr id="1177" name="Shape 1177"/>
          <p:cNvSpPr txBox="1">
            <a:spLocks noGrp="1"/>
          </p:cNvSpPr>
          <p:nvPr>
            <p:ph type="body" idx="4294967295"/>
          </p:nvPr>
        </p:nvSpPr>
        <p:spPr>
          <a:xfrm>
            <a:off x="228600" y="766762"/>
            <a:ext cx="8686800" cy="468311"/>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chemeClr val="accent1"/>
              </a:buClr>
              <a:buSzPct val="25000"/>
              <a:buFont typeface="Arial"/>
              <a:buNone/>
            </a:pPr>
            <a:r>
              <a:rPr lang="en-US" sz="2000" b="0" i="0" u="none" strike="noStrike" cap="none">
                <a:solidFill>
                  <a:schemeClr val="dk2"/>
                </a:solidFill>
                <a:latin typeface="Arial"/>
                <a:ea typeface="Arial"/>
                <a:cs typeface="Arial"/>
                <a:sym typeface="Arial"/>
              </a:rPr>
              <a:t>Built in orchestration with scheduling, networking and scheduling</a:t>
            </a:r>
          </a:p>
        </p:txBody>
      </p:sp>
    </p:spTree>
    <p:extLst>
      <p:ext uri="{BB962C8B-B14F-4D97-AF65-F5344CB8AC3E}">
        <p14:creationId xmlns:p14="http://schemas.microsoft.com/office/powerpoint/2010/main" val="17691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grpSp>
        <p:nvGrpSpPr>
          <p:cNvPr id="796" name="Shape 796"/>
          <p:cNvGrpSpPr/>
          <p:nvPr/>
        </p:nvGrpSpPr>
        <p:grpSpPr>
          <a:xfrm>
            <a:off x="1712098" y="1243981"/>
            <a:ext cx="5285626" cy="3123910"/>
            <a:chOff x="1786744" y="1187997"/>
            <a:chExt cx="5285626" cy="3123910"/>
          </a:xfrm>
        </p:grpSpPr>
        <p:sp>
          <p:nvSpPr>
            <p:cNvPr id="797" name="Shape 797"/>
            <p:cNvSpPr/>
            <p:nvPr/>
          </p:nvSpPr>
          <p:spPr>
            <a:xfrm>
              <a:off x="1792971" y="1763747"/>
              <a:ext cx="5279399" cy="2124599"/>
            </a:xfrm>
            <a:prstGeom prst="rect">
              <a:avLst/>
            </a:prstGeom>
            <a:solidFill>
              <a:srgbClr val="394D54"/>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798" name="Shape 798"/>
            <p:cNvSpPr/>
            <p:nvPr/>
          </p:nvSpPr>
          <p:spPr>
            <a:xfrm>
              <a:off x="3501596" y="2724250"/>
              <a:ext cx="3228600" cy="5283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799" name="Shape 799"/>
            <p:cNvSpPr/>
            <p:nvPr/>
          </p:nvSpPr>
          <p:spPr>
            <a:xfrm>
              <a:off x="3510923" y="2149433"/>
              <a:ext cx="3219299" cy="4761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00" name="Shape 800"/>
            <p:cNvSpPr/>
            <p:nvPr/>
          </p:nvSpPr>
          <p:spPr>
            <a:xfrm>
              <a:off x="2122583" y="2142375"/>
              <a:ext cx="1291799" cy="11100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01" name="Shape 801"/>
            <p:cNvSpPr/>
            <p:nvPr/>
          </p:nvSpPr>
          <p:spPr>
            <a:xfrm>
              <a:off x="2122583" y="3328778"/>
              <a:ext cx="4607699" cy="467399"/>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2" name="Shape 802"/>
            <p:cNvSpPr txBox="1"/>
            <p:nvPr/>
          </p:nvSpPr>
          <p:spPr>
            <a:xfrm>
              <a:off x="4027989" y="2263608"/>
              <a:ext cx="2659800" cy="3428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Universal Control Plane</a:t>
              </a:r>
            </a:p>
          </p:txBody>
        </p:sp>
        <p:sp>
          <p:nvSpPr>
            <p:cNvPr id="803" name="Shape 803"/>
            <p:cNvSpPr txBox="1"/>
            <p:nvPr/>
          </p:nvSpPr>
          <p:spPr>
            <a:xfrm>
              <a:off x="2435571" y="2632191"/>
              <a:ext cx="946800" cy="541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Integrated Security</a:t>
              </a:r>
            </a:p>
          </p:txBody>
        </p:sp>
        <p:sp>
          <p:nvSpPr>
            <p:cNvPr id="804" name="Shape 804"/>
            <p:cNvSpPr txBox="1"/>
            <p:nvPr/>
          </p:nvSpPr>
          <p:spPr>
            <a:xfrm>
              <a:off x="2728768" y="3365387"/>
              <a:ext cx="4001399" cy="418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Engine</a:t>
              </a:r>
            </a:p>
            <a:p>
              <a:pPr marL="0" marR="0" lvl="0" indent="0" algn="l" rtl="0">
                <a:lnSpc>
                  <a:spcPct val="100000"/>
                </a:lnSpc>
                <a:spcBef>
                  <a:spcPts val="0"/>
                </a:spcBef>
                <a:spcAft>
                  <a:spcPts val="0"/>
                </a:spcAft>
                <a:buClr>
                  <a:schemeClr val="dk1"/>
                </a:buClr>
                <a:buSzPct val="25000"/>
                <a:buFont typeface="Calibri"/>
                <a:buNone/>
              </a:pPr>
              <a:r>
                <a:rPr lang="en-US" sz="1100" b="0" i="0" u="none" strike="noStrike" cap="none">
                  <a:solidFill>
                    <a:schemeClr val="lt1"/>
                  </a:solidFill>
                  <a:latin typeface="Arial"/>
                  <a:ea typeface="Arial"/>
                  <a:cs typeface="Arial"/>
                  <a:sym typeface="Arial"/>
                </a:rPr>
                <a:t>Container runtime, orchestration, networking, volumes, plugins</a:t>
              </a:r>
            </a:p>
          </p:txBody>
        </p:sp>
        <p:sp>
          <p:nvSpPr>
            <p:cNvPr id="805" name="Shape 805"/>
            <p:cNvSpPr txBox="1"/>
            <p:nvPr/>
          </p:nvSpPr>
          <p:spPr>
            <a:xfrm>
              <a:off x="4030557" y="2855531"/>
              <a:ext cx="2657400" cy="3183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Trusted Registry </a:t>
              </a:r>
            </a:p>
          </p:txBody>
        </p:sp>
        <p:grpSp>
          <p:nvGrpSpPr>
            <p:cNvPr id="806" name="Shape 806"/>
            <p:cNvGrpSpPr/>
            <p:nvPr/>
          </p:nvGrpSpPr>
          <p:grpSpPr>
            <a:xfrm>
              <a:off x="3578341" y="2254287"/>
              <a:ext cx="381667" cy="266016"/>
              <a:chOff x="-1067591" y="4311139"/>
              <a:chExt cx="672899" cy="524999"/>
            </a:xfrm>
          </p:grpSpPr>
          <p:sp>
            <p:nvSpPr>
              <p:cNvPr id="807" name="Shape 807"/>
              <p:cNvSpPr/>
              <p:nvPr/>
            </p:nvSpPr>
            <p:spPr>
              <a:xfrm>
                <a:off x="-1067591" y="4311139"/>
                <a:ext cx="672899" cy="524999"/>
              </a:xfrm>
              <a:prstGeom prst="rect">
                <a:avLst/>
              </a:prstGeom>
              <a:noFill/>
              <a:ln w="1905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8" name="Shape 808"/>
              <p:cNvSpPr/>
              <p:nvPr/>
            </p:nvSpPr>
            <p:spPr>
              <a:xfrm>
                <a:off x="-670349"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9" name="Shape 809"/>
              <p:cNvSpPr/>
              <p:nvPr/>
            </p:nvSpPr>
            <p:spPr>
              <a:xfrm>
                <a:off x="-617545"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0" name="Shape 810"/>
              <p:cNvSpPr/>
              <p:nvPr/>
            </p:nvSpPr>
            <p:spPr>
              <a:xfrm>
                <a:off x="-568427"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1" name="Shape 811"/>
              <p:cNvSpPr/>
              <p:nvPr/>
            </p:nvSpPr>
            <p:spPr>
              <a:xfrm>
                <a:off x="-519310"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2" name="Shape 812"/>
              <p:cNvSpPr/>
              <p:nvPr/>
            </p:nvSpPr>
            <p:spPr>
              <a:xfrm>
                <a:off x="-470191"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3" name="Shape 813"/>
              <p:cNvSpPr/>
              <p:nvPr/>
            </p:nvSpPr>
            <p:spPr>
              <a:xfrm>
                <a:off x="-682014" y="4609535"/>
                <a:ext cx="339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4" name="Shape 814"/>
              <p:cNvSpPr/>
              <p:nvPr/>
            </p:nvSpPr>
            <p:spPr>
              <a:xfrm>
                <a:off x="-674645" y="4616901"/>
                <a:ext cx="189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5" name="Shape 815"/>
              <p:cNvSpPr/>
              <p:nvPr/>
            </p:nvSpPr>
            <p:spPr>
              <a:xfrm>
                <a:off x="-632895" y="4590501"/>
                <a:ext cx="33900" cy="345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6" name="Shape 816"/>
              <p:cNvSpPr/>
              <p:nvPr/>
            </p:nvSpPr>
            <p:spPr>
              <a:xfrm>
                <a:off x="-625527" y="4598482"/>
                <a:ext cx="18900" cy="18299"/>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7" name="Shape 817"/>
              <p:cNvSpPr/>
              <p:nvPr/>
            </p:nvSpPr>
            <p:spPr>
              <a:xfrm>
                <a:off x="-583777" y="4572082"/>
                <a:ext cx="339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8" name="Shape 818"/>
              <p:cNvSpPr/>
              <p:nvPr/>
            </p:nvSpPr>
            <p:spPr>
              <a:xfrm>
                <a:off x="-572725" y="4579450"/>
                <a:ext cx="153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9" name="Shape 819"/>
              <p:cNvSpPr/>
              <p:nvPr/>
            </p:nvSpPr>
            <p:spPr>
              <a:xfrm>
                <a:off x="-530975" y="4553048"/>
                <a:ext cx="345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0" name="Shape 820"/>
              <p:cNvSpPr/>
              <p:nvPr/>
            </p:nvSpPr>
            <p:spPr>
              <a:xfrm>
                <a:off x="-523606" y="4560416"/>
                <a:ext cx="153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1" name="Shape 821"/>
              <p:cNvSpPr/>
              <p:nvPr/>
            </p:nvSpPr>
            <p:spPr>
              <a:xfrm>
                <a:off x="-481856" y="4534014"/>
                <a:ext cx="345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2" name="Shape 822"/>
              <p:cNvSpPr/>
              <p:nvPr/>
            </p:nvSpPr>
            <p:spPr>
              <a:xfrm>
                <a:off x="-474489" y="4541382"/>
                <a:ext cx="189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3" name="Shape 823"/>
              <p:cNvSpPr/>
              <p:nvPr/>
            </p:nvSpPr>
            <p:spPr>
              <a:xfrm>
                <a:off x="-987775" y="4363942"/>
                <a:ext cx="7499" cy="1589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4" name="Shape 824"/>
              <p:cNvSpPr/>
              <p:nvPr/>
            </p:nvSpPr>
            <p:spPr>
              <a:xfrm>
                <a:off x="-987775" y="4386660"/>
                <a:ext cx="196499" cy="681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5" name="Shape 825"/>
              <p:cNvSpPr/>
              <p:nvPr/>
            </p:nvSpPr>
            <p:spPr>
              <a:xfrm>
                <a:off x="-984091" y="4514982"/>
                <a:ext cx="230100" cy="81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6" name="Shape 826"/>
              <p:cNvSpPr/>
              <p:nvPr/>
            </p:nvSpPr>
            <p:spPr>
              <a:xfrm>
                <a:off x="-817704" y="4477528"/>
                <a:ext cx="44699" cy="453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7" name="Shape 827"/>
              <p:cNvSpPr/>
              <p:nvPr/>
            </p:nvSpPr>
            <p:spPr>
              <a:xfrm>
                <a:off x="-893837" y="4424726"/>
                <a:ext cx="117299" cy="98099"/>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8" name="Shape 828"/>
              <p:cNvSpPr/>
              <p:nvPr/>
            </p:nvSpPr>
            <p:spPr>
              <a:xfrm>
                <a:off x="-780250" y="4421042"/>
                <a:ext cx="7499" cy="1020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9" name="Shape 829"/>
              <p:cNvSpPr/>
              <p:nvPr/>
            </p:nvSpPr>
            <p:spPr>
              <a:xfrm>
                <a:off x="-973041" y="4402007"/>
                <a:ext cx="128400" cy="1209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0" name="Shape 830"/>
              <p:cNvSpPr/>
              <p:nvPr/>
            </p:nvSpPr>
            <p:spPr>
              <a:xfrm>
                <a:off x="-987775" y="4428410"/>
                <a:ext cx="44699" cy="63899"/>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1" name="Shape 831"/>
              <p:cNvSpPr/>
              <p:nvPr/>
            </p:nvSpPr>
            <p:spPr>
              <a:xfrm>
                <a:off x="-1003125" y="4572082"/>
                <a:ext cx="189000" cy="188399"/>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2" name="Shape 832"/>
              <p:cNvSpPr/>
              <p:nvPr/>
            </p:nvSpPr>
            <p:spPr>
              <a:xfrm>
                <a:off x="-836737" y="4692421"/>
                <a:ext cx="102000" cy="1020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grpSp>
        <p:grpSp>
          <p:nvGrpSpPr>
            <p:cNvPr id="833" name="Shape 833"/>
            <p:cNvGrpSpPr/>
            <p:nvPr/>
          </p:nvGrpSpPr>
          <p:grpSpPr>
            <a:xfrm>
              <a:off x="3644507" y="2844104"/>
              <a:ext cx="291564" cy="288722"/>
              <a:chOff x="620712" y="2868613"/>
              <a:chExt cx="646199" cy="639900"/>
            </a:xfrm>
          </p:grpSpPr>
          <p:sp>
            <p:nvSpPr>
              <p:cNvPr id="834" name="Shape 834"/>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5" name="Shape 835"/>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6" name="Shape 836"/>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cxnSp>
            <p:nvCxnSpPr>
              <p:cNvPr id="837" name="Shape 837"/>
              <p:cNvCxnSpPr/>
              <p:nvPr/>
            </p:nvCxnSpPr>
            <p:spPr>
              <a:xfrm>
                <a:off x="830262"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38" name="Shape 838"/>
              <p:cNvCxnSpPr/>
              <p:nvPr/>
            </p:nvCxnSpPr>
            <p:spPr>
              <a:xfrm>
                <a:off x="939800"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39" name="Shape 839"/>
              <p:cNvCxnSpPr/>
              <p:nvPr/>
            </p:nvCxnSpPr>
            <p:spPr>
              <a:xfrm>
                <a:off x="1050925"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40" name="Shape 840"/>
              <p:cNvCxnSpPr/>
              <p:nvPr/>
            </p:nvCxnSpPr>
            <p:spPr>
              <a:xfrm>
                <a:off x="1050925" y="2901950"/>
                <a:ext cx="0" cy="147599"/>
              </a:xfrm>
              <a:prstGeom prst="straightConnector1">
                <a:avLst/>
              </a:prstGeom>
              <a:noFill/>
              <a:ln w="12700" cap="flat" cmpd="sng">
                <a:solidFill>
                  <a:schemeClr val="lt1"/>
                </a:solidFill>
                <a:prstDash val="solid"/>
                <a:miter/>
                <a:headEnd type="none" w="med" len="med"/>
                <a:tailEnd type="none" w="med" len="med"/>
              </a:ln>
            </p:spPr>
          </p:cxnSp>
        </p:grpSp>
        <p:grpSp>
          <p:nvGrpSpPr>
            <p:cNvPr id="841" name="Shape 841"/>
            <p:cNvGrpSpPr/>
            <p:nvPr/>
          </p:nvGrpSpPr>
          <p:grpSpPr>
            <a:xfrm>
              <a:off x="2320380" y="3414606"/>
              <a:ext cx="286220" cy="285754"/>
              <a:chOff x="-5251451" y="1620837"/>
              <a:chExt cx="1103399" cy="1101599"/>
            </a:xfrm>
          </p:grpSpPr>
          <p:sp>
            <p:nvSpPr>
              <p:cNvPr id="842" name="Shape 842"/>
              <p:cNvSpPr/>
              <p:nvPr/>
            </p:nvSpPr>
            <p:spPr>
              <a:xfrm>
                <a:off x="-5251451" y="1620837"/>
                <a:ext cx="1103399" cy="1101599"/>
              </a:xfrm>
              <a:prstGeom prst="ellipse">
                <a:avLst/>
              </a:pr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3" name="Shape 843"/>
              <p:cNvSpPr/>
              <p:nvPr/>
            </p:nvSpPr>
            <p:spPr>
              <a:xfrm>
                <a:off x="-5121276" y="1751013"/>
                <a:ext cx="850800" cy="846000"/>
              </a:xfrm>
              <a:prstGeom prst="ellipse">
                <a:avLst/>
              </a:pr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4" name="Shape 844"/>
              <p:cNvSpPr/>
              <p:nvPr/>
            </p:nvSpPr>
            <p:spPr>
              <a:xfrm>
                <a:off x="-4792662" y="2273300"/>
                <a:ext cx="93599" cy="304799"/>
              </a:xfrm>
              <a:custGeom>
                <a:avLst/>
                <a:gdLst/>
                <a:ahLst/>
                <a:cxnLst/>
                <a:rect l="0" t="0" r="0" b="0"/>
                <a:pathLst>
                  <a:path w="120000" h="120000" extrusionOk="0">
                    <a:moveTo>
                      <a:pt x="120000" y="0"/>
                    </a:moveTo>
                    <a:cubicBezTo>
                      <a:pt x="120000" y="27804"/>
                      <a:pt x="120000" y="52682"/>
                      <a:pt x="110400" y="73170"/>
                    </a:cubicBezTo>
                    <a:cubicBezTo>
                      <a:pt x="96000" y="106829"/>
                      <a:pt x="0" y="1200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5" name="Shape 845"/>
              <p:cNvSpPr/>
              <p:nvPr/>
            </p:nvSpPr>
            <p:spPr>
              <a:xfrm>
                <a:off x="-4699001" y="1778000"/>
                <a:ext cx="114300" cy="277800"/>
              </a:xfrm>
              <a:custGeom>
                <a:avLst/>
                <a:gdLst/>
                <a:ahLst/>
                <a:cxnLst/>
                <a:rect l="0" t="0" r="0" b="0"/>
                <a:pathLst>
                  <a:path w="120000" h="120000" extrusionOk="0">
                    <a:moveTo>
                      <a:pt x="120000" y="0"/>
                    </a:moveTo>
                    <a:cubicBezTo>
                      <a:pt x="120000" y="0"/>
                      <a:pt x="34838" y="27200"/>
                      <a:pt x="19354" y="48000"/>
                    </a:cubicBezTo>
                    <a:cubicBezTo>
                      <a:pt x="7741" y="67200"/>
                      <a:pt x="3870" y="928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6" name="Shape 846"/>
              <p:cNvSpPr/>
              <p:nvPr/>
            </p:nvSpPr>
            <p:spPr>
              <a:xfrm>
                <a:off x="-5097462" y="2071688"/>
                <a:ext cx="290399" cy="96899"/>
              </a:xfrm>
              <a:custGeom>
                <a:avLst/>
                <a:gdLst/>
                <a:ahLst/>
                <a:cxnLst/>
                <a:rect l="0" t="0" r="0" b="0"/>
                <a:pathLst>
                  <a:path w="120000" h="120000" extrusionOk="0">
                    <a:moveTo>
                      <a:pt x="120000" y="120000"/>
                    </a:moveTo>
                    <a:cubicBezTo>
                      <a:pt x="93846" y="120000"/>
                      <a:pt x="69230" y="115384"/>
                      <a:pt x="49230" y="110769"/>
                    </a:cubicBezTo>
                    <a:cubicBezTo>
                      <a:pt x="13846" y="96923"/>
                      <a:pt x="0" y="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7" name="Shape 847"/>
              <p:cNvSpPr/>
              <p:nvPr/>
            </p:nvSpPr>
            <p:spPr>
              <a:xfrm>
                <a:off x="-4591051" y="2168525"/>
                <a:ext cx="296999" cy="119100"/>
              </a:xfrm>
              <a:custGeom>
                <a:avLst/>
                <a:gdLst/>
                <a:ahLst/>
                <a:cxnLst/>
                <a:rect l="0" t="0" r="0" b="0"/>
                <a:pathLst>
                  <a:path w="120000" h="120000" extrusionOk="0">
                    <a:moveTo>
                      <a:pt x="120000" y="120000"/>
                    </a:moveTo>
                    <a:cubicBezTo>
                      <a:pt x="120000" y="120000"/>
                      <a:pt x="93000" y="30000"/>
                      <a:pt x="73500" y="18750"/>
                    </a:cubicBezTo>
                    <a:cubicBezTo>
                      <a:pt x="54000" y="3750"/>
                      <a:pt x="28500" y="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8" name="Shape 848"/>
              <p:cNvSpPr/>
              <p:nvPr/>
            </p:nvSpPr>
            <p:spPr>
              <a:xfrm>
                <a:off x="-5046662" y="2246313"/>
                <a:ext cx="272999" cy="171300"/>
              </a:xfrm>
              <a:custGeom>
                <a:avLst/>
                <a:gdLst/>
                <a:ahLst/>
                <a:cxnLst/>
                <a:rect l="0" t="0" r="0" b="0"/>
                <a:pathLst>
                  <a:path w="120000" h="120000" extrusionOk="0">
                    <a:moveTo>
                      <a:pt x="119999" y="0"/>
                    </a:moveTo>
                    <a:cubicBezTo>
                      <a:pt x="100273" y="31304"/>
                      <a:pt x="80547" y="60000"/>
                      <a:pt x="62465" y="83478"/>
                    </a:cubicBezTo>
                    <a:cubicBezTo>
                      <a:pt x="31232" y="120000"/>
                      <a:pt x="0" y="101739"/>
                      <a:pt x="0" y="101739"/>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9" name="Shape 849"/>
              <p:cNvSpPr/>
              <p:nvPr/>
            </p:nvSpPr>
            <p:spPr>
              <a:xfrm>
                <a:off x="-4618037" y="1955800"/>
                <a:ext cx="276300" cy="135000"/>
              </a:xfrm>
              <a:custGeom>
                <a:avLst/>
                <a:gdLst/>
                <a:ahLst/>
                <a:cxnLst/>
                <a:rect l="0" t="0" r="0" b="0"/>
                <a:pathLst>
                  <a:path w="120000" h="120000" extrusionOk="0">
                    <a:moveTo>
                      <a:pt x="120000" y="13333"/>
                    </a:moveTo>
                    <a:cubicBezTo>
                      <a:pt x="120000" y="13333"/>
                      <a:pt x="77837" y="0"/>
                      <a:pt x="58378" y="23333"/>
                    </a:cubicBezTo>
                    <a:cubicBezTo>
                      <a:pt x="40540" y="43333"/>
                      <a:pt x="19459" y="800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0" name="Shape 850"/>
              <p:cNvSpPr/>
              <p:nvPr/>
            </p:nvSpPr>
            <p:spPr>
              <a:xfrm>
                <a:off x="-4938712" y="1814513"/>
                <a:ext cx="164999" cy="271499"/>
              </a:xfrm>
              <a:custGeom>
                <a:avLst/>
                <a:gdLst/>
                <a:ahLst/>
                <a:cxnLst/>
                <a:rect l="0" t="0" r="0" b="0"/>
                <a:pathLst>
                  <a:path w="120000" h="120000" extrusionOk="0">
                    <a:moveTo>
                      <a:pt x="120000" y="119999"/>
                    </a:moveTo>
                    <a:cubicBezTo>
                      <a:pt x="90000" y="100273"/>
                      <a:pt x="60000" y="82191"/>
                      <a:pt x="38181" y="65753"/>
                    </a:cubicBezTo>
                    <a:cubicBezTo>
                      <a:pt x="0" y="34520"/>
                      <a:pt x="21818" y="0"/>
                      <a:pt x="21818"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1" name="Shape 851"/>
              <p:cNvSpPr/>
              <p:nvPr/>
            </p:nvSpPr>
            <p:spPr>
              <a:xfrm>
                <a:off x="-4618037" y="2238375"/>
                <a:ext cx="141300" cy="298500"/>
              </a:xfrm>
              <a:custGeom>
                <a:avLst/>
                <a:gdLst/>
                <a:ahLst/>
                <a:cxnLst/>
                <a:rect l="0" t="0" r="0" b="0"/>
                <a:pathLst>
                  <a:path w="120000" h="120000" extrusionOk="0">
                    <a:moveTo>
                      <a:pt x="107368" y="120000"/>
                    </a:moveTo>
                    <a:cubicBezTo>
                      <a:pt x="107368" y="120000"/>
                      <a:pt x="120000" y="76500"/>
                      <a:pt x="97894" y="58500"/>
                    </a:cubicBezTo>
                    <a:cubicBezTo>
                      <a:pt x="78947" y="40500"/>
                      <a:pt x="41052" y="2100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2" name="Shape 852"/>
              <p:cNvSpPr/>
              <p:nvPr/>
            </p:nvSpPr>
            <p:spPr>
              <a:xfrm>
                <a:off x="-4795837" y="2071688"/>
                <a:ext cx="204900" cy="204900"/>
              </a:xfrm>
              <a:custGeom>
                <a:avLst/>
                <a:gdLst/>
                <a:ahLst/>
                <a:cxnLst/>
                <a:rect l="0" t="0" r="0" b="0"/>
                <a:pathLst>
                  <a:path w="120000" h="120000" extrusionOk="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grpSp>
        <p:grpSp>
          <p:nvGrpSpPr>
            <p:cNvPr id="853" name="Shape 853"/>
            <p:cNvGrpSpPr/>
            <p:nvPr/>
          </p:nvGrpSpPr>
          <p:grpSpPr>
            <a:xfrm>
              <a:off x="3594944" y="1794447"/>
              <a:ext cx="392688" cy="278004"/>
              <a:chOff x="-1292225" y="3636962"/>
              <a:chExt cx="1179600" cy="835100"/>
            </a:xfrm>
          </p:grpSpPr>
          <p:sp>
            <p:nvSpPr>
              <p:cNvPr id="854" name="Shape 854"/>
              <p:cNvSpPr/>
              <p:nvPr/>
            </p:nvSpPr>
            <p:spPr>
              <a:xfrm>
                <a:off x="-1222375" y="3636962"/>
                <a:ext cx="706499" cy="646199"/>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394D54"/>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55" name="Shape 855"/>
              <p:cNvSpPr/>
              <p:nvPr/>
            </p:nvSpPr>
            <p:spPr>
              <a:xfrm>
                <a:off x="-1292225" y="3852862"/>
                <a:ext cx="1179600" cy="6192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1905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grpSp>
        <p:grpSp>
          <p:nvGrpSpPr>
            <p:cNvPr id="856" name="Shape 856"/>
            <p:cNvGrpSpPr/>
            <p:nvPr/>
          </p:nvGrpSpPr>
          <p:grpSpPr>
            <a:xfrm>
              <a:off x="2639391" y="2243519"/>
              <a:ext cx="279842" cy="321920"/>
              <a:chOff x="3072283" y="1991299"/>
              <a:chExt cx="584100" cy="642300"/>
            </a:xfrm>
          </p:grpSpPr>
          <p:pic>
            <p:nvPicPr>
              <p:cNvPr id="857" name="Shape 857"/>
              <p:cNvPicPr preferRelativeResize="0"/>
              <p:nvPr/>
            </p:nvPicPr>
            <p:blipFill rotWithShape="1">
              <a:blip r:embed="rId3">
                <a:alphaModFix/>
              </a:blip>
              <a:srcRect/>
              <a:stretch/>
            </p:blipFill>
            <p:spPr>
              <a:xfrm>
                <a:off x="3072283" y="1991299"/>
                <a:ext cx="584100" cy="642300"/>
              </a:xfrm>
              <a:prstGeom prst="rect">
                <a:avLst/>
              </a:prstGeom>
              <a:noFill/>
              <a:ln>
                <a:noFill/>
              </a:ln>
            </p:spPr>
          </p:pic>
          <p:grpSp>
            <p:nvGrpSpPr>
              <p:cNvPr id="858" name="Shape 858"/>
              <p:cNvGrpSpPr/>
              <p:nvPr/>
            </p:nvGrpSpPr>
            <p:grpSpPr>
              <a:xfrm>
                <a:off x="3198815" y="2188860"/>
                <a:ext cx="359308" cy="248231"/>
                <a:chOff x="1184612" y="4425560"/>
                <a:chExt cx="304499" cy="210364"/>
              </a:xfrm>
            </p:grpSpPr>
            <p:sp>
              <p:nvSpPr>
                <p:cNvPr id="859" name="Shape 859"/>
                <p:cNvSpPr/>
                <p:nvPr/>
              </p:nvSpPr>
              <p:spPr>
                <a:xfrm>
                  <a:off x="1202645" y="4425560"/>
                  <a:ext cx="182400" cy="1626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1400" b="0" i="0" u="none" strike="noStrike" cap="none">
                    <a:solidFill>
                      <a:schemeClr val="lt1"/>
                    </a:solidFill>
                    <a:latin typeface="Arial"/>
                    <a:ea typeface="Arial"/>
                    <a:cs typeface="Arial"/>
                    <a:sym typeface="Arial"/>
                  </a:endParaRPr>
                </a:p>
              </p:txBody>
            </p:sp>
            <p:sp>
              <p:nvSpPr>
                <p:cNvPr id="860" name="Shape 860"/>
                <p:cNvSpPr/>
                <p:nvPr/>
              </p:nvSpPr>
              <p:spPr>
                <a:xfrm>
                  <a:off x="1184612" y="4479925"/>
                  <a:ext cx="304499" cy="1560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1400" b="0" i="0" u="none" strike="noStrike" cap="none">
                    <a:solidFill>
                      <a:schemeClr val="lt1"/>
                    </a:solidFill>
                    <a:latin typeface="Arial"/>
                    <a:ea typeface="Arial"/>
                    <a:cs typeface="Arial"/>
                    <a:sym typeface="Arial"/>
                  </a:endParaRPr>
                </a:p>
              </p:txBody>
            </p:sp>
          </p:grpSp>
        </p:grpSp>
        <p:grpSp>
          <p:nvGrpSpPr>
            <p:cNvPr id="861" name="Shape 861"/>
            <p:cNvGrpSpPr/>
            <p:nvPr/>
          </p:nvGrpSpPr>
          <p:grpSpPr>
            <a:xfrm>
              <a:off x="1786744" y="1187997"/>
              <a:ext cx="5279195" cy="535400"/>
              <a:chOff x="1802559" y="1063229"/>
              <a:chExt cx="5279195" cy="535400"/>
            </a:xfrm>
          </p:grpSpPr>
          <p:sp>
            <p:nvSpPr>
              <p:cNvPr id="862" name="Shape 862"/>
              <p:cNvSpPr/>
              <p:nvPr/>
            </p:nvSpPr>
            <p:spPr>
              <a:xfrm>
                <a:off x="1802559" y="1063229"/>
                <a:ext cx="535199" cy="53519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Operating Systems</a:t>
                </a:r>
              </a:p>
            </p:txBody>
          </p:sp>
          <p:grpSp>
            <p:nvGrpSpPr>
              <p:cNvPr id="863" name="Shape 863"/>
              <p:cNvGrpSpPr/>
              <p:nvPr/>
            </p:nvGrpSpPr>
            <p:grpSpPr>
              <a:xfrm>
                <a:off x="4767654" y="1063246"/>
                <a:ext cx="535383" cy="535383"/>
                <a:chOff x="4987880" y="937187"/>
                <a:chExt cx="592500" cy="592500"/>
              </a:xfrm>
            </p:grpSpPr>
            <p:sp>
              <p:nvSpPr>
                <p:cNvPr id="864" name="Shape 864"/>
                <p:cNvSpPr/>
                <p:nvPr/>
              </p:nvSpPr>
              <p:spPr>
                <a:xfrm>
                  <a:off x="4987880"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Config Mgt</a:t>
                  </a:r>
                </a:p>
              </p:txBody>
            </p:sp>
            <p:grpSp>
              <p:nvGrpSpPr>
                <p:cNvPr id="865" name="Shape 865"/>
                <p:cNvGrpSpPr/>
                <p:nvPr/>
              </p:nvGrpSpPr>
              <p:grpSpPr>
                <a:xfrm>
                  <a:off x="5119700" y="1010789"/>
                  <a:ext cx="305701" cy="305265"/>
                  <a:chOff x="-1397750" y="2019900"/>
                  <a:chExt cx="706499" cy="731700"/>
                </a:xfrm>
              </p:grpSpPr>
              <p:sp>
                <p:nvSpPr>
                  <p:cNvPr id="866" name="Shape 866"/>
                  <p:cNvSpPr/>
                  <p:nvPr/>
                </p:nvSpPr>
                <p:spPr>
                  <a:xfrm>
                    <a:off x="-1397750" y="2019900"/>
                    <a:ext cx="706499" cy="731700"/>
                  </a:xfrm>
                  <a:custGeom>
                    <a:avLst/>
                    <a:gdLst/>
                    <a:ahLst/>
                    <a:cxnLst/>
                    <a:rect l="0" t="0" r="0" b="0"/>
                    <a:pathLst>
                      <a:path w="120000" h="120000" extrusionOk="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67" name="Shape 867"/>
                  <p:cNvSpPr/>
                  <p:nvPr/>
                </p:nvSpPr>
                <p:spPr>
                  <a:xfrm>
                    <a:off x="-1180262" y="2242150"/>
                    <a:ext cx="277800" cy="281099"/>
                  </a:xfrm>
                  <a:custGeom>
                    <a:avLst/>
                    <a:gdLst/>
                    <a:ahLst/>
                    <a:cxnLst/>
                    <a:rect l="0" t="0" r="0" b="0"/>
                    <a:pathLst>
                      <a:path w="120000" h="120000" extrusionOk="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68" name="Shape 868"/>
              <p:cNvGrpSpPr/>
              <p:nvPr/>
            </p:nvGrpSpPr>
            <p:grpSpPr>
              <a:xfrm>
                <a:off x="5360666" y="1063246"/>
                <a:ext cx="535383" cy="535383"/>
                <a:chOff x="5638350" y="937187"/>
                <a:chExt cx="592500" cy="592500"/>
              </a:xfrm>
            </p:grpSpPr>
            <p:sp>
              <p:nvSpPr>
                <p:cNvPr id="869" name="Shape 869"/>
                <p:cNvSpPr/>
                <p:nvPr/>
              </p:nvSpPr>
              <p:spPr>
                <a:xfrm>
                  <a:off x="5638350"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Monitoring</a:t>
                  </a:r>
                </a:p>
              </p:txBody>
            </p:sp>
            <p:grpSp>
              <p:nvGrpSpPr>
                <p:cNvPr id="870" name="Shape 870"/>
                <p:cNvGrpSpPr/>
                <p:nvPr/>
              </p:nvGrpSpPr>
              <p:grpSpPr>
                <a:xfrm>
                  <a:off x="5737943" y="990557"/>
                  <a:ext cx="393463" cy="364420"/>
                  <a:chOff x="-5046662" y="-195256"/>
                  <a:chExt cx="906599" cy="736499"/>
                </a:xfrm>
              </p:grpSpPr>
              <p:sp>
                <p:nvSpPr>
                  <p:cNvPr id="871" name="Shape 871"/>
                  <p:cNvSpPr/>
                  <p:nvPr/>
                </p:nvSpPr>
                <p:spPr>
                  <a:xfrm>
                    <a:off x="-5046662" y="-195256"/>
                    <a:ext cx="906599" cy="736499"/>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2" name="Shape 872"/>
                  <p:cNvSpPr/>
                  <p:nvPr/>
                </p:nvSpPr>
                <p:spPr>
                  <a:xfrm>
                    <a:off x="-4991100" y="-138106"/>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3" name="Shape 873"/>
                  <p:cNvSpPr/>
                  <p:nvPr/>
                </p:nvSpPr>
                <p:spPr>
                  <a:xfrm>
                    <a:off x="-4622800" y="342900"/>
                    <a:ext cx="57299" cy="57299"/>
                  </a:xfrm>
                  <a:prstGeom prst="ellipse">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74" name="Shape 874"/>
              <p:cNvGrpSpPr/>
              <p:nvPr/>
            </p:nvGrpSpPr>
            <p:grpSpPr>
              <a:xfrm>
                <a:off x="5953679" y="1063246"/>
                <a:ext cx="535383" cy="535383"/>
                <a:chOff x="6318835" y="937187"/>
                <a:chExt cx="592500" cy="592500"/>
              </a:xfrm>
            </p:grpSpPr>
            <p:sp>
              <p:nvSpPr>
                <p:cNvPr id="875" name="Shape 875"/>
                <p:cNvSpPr/>
                <p:nvPr/>
              </p:nvSpPr>
              <p:spPr>
                <a:xfrm>
                  <a:off x="6318835"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Logging</a:t>
                  </a:r>
                </a:p>
              </p:txBody>
            </p:sp>
            <p:grpSp>
              <p:nvGrpSpPr>
                <p:cNvPr id="876" name="Shape 876"/>
                <p:cNvGrpSpPr/>
                <p:nvPr/>
              </p:nvGrpSpPr>
              <p:grpSpPr>
                <a:xfrm>
                  <a:off x="6493675" y="1010920"/>
                  <a:ext cx="242726" cy="297095"/>
                  <a:chOff x="-1890940" y="3843287"/>
                  <a:chExt cx="502228" cy="656999"/>
                </a:xfrm>
              </p:grpSpPr>
              <p:sp>
                <p:nvSpPr>
                  <p:cNvPr id="877" name="Shape 877"/>
                  <p:cNvSpPr/>
                  <p:nvPr/>
                </p:nvSpPr>
                <p:spPr>
                  <a:xfrm>
                    <a:off x="-1890940" y="3843287"/>
                    <a:ext cx="502200" cy="656999"/>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8" name="Shape 878"/>
                  <p:cNvSpPr/>
                  <p:nvPr/>
                </p:nvSpPr>
                <p:spPr>
                  <a:xfrm>
                    <a:off x="-1573512" y="4314823"/>
                    <a:ext cx="184799" cy="185399"/>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9" name="Shape 879"/>
                  <p:cNvSpPr/>
                  <p:nvPr/>
                </p:nvSpPr>
                <p:spPr>
                  <a:xfrm>
                    <a:off x="-1808050" y="3978976"/>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80" name="Shape 880"/>
                  <p:cNvSpPr/>
                  <p:nvPr/>
                </p:nvSpPr>
                <p:spPr>
                  <a:xfrm>
                    <a:off x="-1808050" y="4077214"/>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81" name="Shape 881"/>
                  <p:cNvSpPr/>
                  <p:nvPr/>
                </p:nvSpPr>
                <p:spPr>
                  <a:xfrm>
                    <a:off x="-1808050" y="4175451"/>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82" name="Shape 882"/>
              <p:cNvGrpSpPr/>
              <p:nvPr/>
            </p:nvGrpSpPr>
            <p:grpSpPr>
              <a:xfrm>
                <a:off x="2395607" y="1063246"/>
                <a:ext cx="535383" cy="535383"/>
                <a:chOff x="2392941" y="937187"/>
                <a:chExt cx="592500" cy="592500"/>
              </a:xfrm>
            </p:grpSpPr>
            <p:sp>
              <p:nvSpPr>
                <p:cNvPr id="883" name="Shape 883"/>
                <p:cNvSpPr/>
                <p:nvPr/>
              </p:nvSpPr>
              <p:spPr>
                <a:xfrm>
                  <a:off x="2392941"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CI/CD</a:t>
                  </a:r>
                </a:p>
              </p:txBody>
            </p:sp>
            <p:sp>
              <p:nvSpPr>
                <p:cNvPr id="884" name="Shape 884"/>
                <p:cNvSpPr/>
                <p:nvPr/>
              </p:nvSpPr>
              <p:spPr>
                <a:xfrm>
                  <a:off x="2512691" y="990566"/>
                  <a:ext cx="352800" cy="347400"/>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sp>
            <p:nvSpPr>
              <p:cNvPr id="885" name="Shape 885"/>
              <p:cNvSpPr/>
              <p:nvPr/>
            </p:nvSpPr>
            <p:spPr>
              <a:xfrm>
                <a:off x="6546555" y="1063229"/>
                <a:ext cx="535199" cy="53519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..more..</a:t>
                </a:r>
              </a:p>
            </p:txBody>
          </p:sp>
          <p:grpSp>
            <p:nvGrpSpPr>
              <p:cNvPr id="886" name="Shape 886"/>
              <p:cNvGrpSpPr/>
              <p:nvPr/>
            </p:nvGrpSpPr>
            <p:grpSpPr>
              <a:xfrm>
                <a:off x="2988620" y="1063246"/>
                <a:ext cx="535382" cy="535383"/>
                <a:chOff x="3041041" y="937187"/>
                <a:chExt cx="592498" cy="592500"/>
              </a:xfrm>
            </p:grpSpPr>
            <p:sp>
              <p:nvSpPr>
                <p:cNvPr id="887" name="Shape 887"/>
                <p:cNvSpPr/>
                <p:nvPr/>
              </p:nvSpPr>
              <p:spPr>
                <a:xfrm>
                  <a:off x="3041041" y="937187"/>
                  <a:ext cx="592498"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Images</a:t>
                  </a:r>
                </a:p>
              </p:txBody>
            </p:sp>
            <p:grpSp>
              <p:nvGrpSpPr>
                <p:cNvPr id="888" name="Shape 888"/>
                <p:cNvGrpSpPr/>
                <p:nvPr/>
              </p:nvGrpSpPr>
              <p:grpSpPr>
                <a:xfrm>
                  <a:off x="3182106" y="1039318"/>
                  <a:ext cx="311042" cy="235986"/>
                  <a:chOff x="9296400" y="1214437"/>
                  <a:chExt cx="573139" cy="434837"/>
                </a:xfrm>
              </p:grpSpPr>
              <p:sp>
                <p:nvSpPr>
                  <p:cNvPr id="889" name="Shape 889"/>
                  <p:cNvSpPr/>
                  <p:nvPr/>
                </p:nvSpPr>
                <p:spPr>
                  <a:xfrm>
                    <a:off x="9380539" y="1374775"/>
                    <a:ext cx="489000" cy="274499"/>
                  </a:xfrm>
                  <a:custGeom>
                    <a:avLst/>
                    <a:gdLst/>
                    <a:ahLst/>
                    <a:cxnLst/>
                    <a:rect l="0" t="0" r="0" b="0"/>
                    <a:pathLst>
                      <a:path w="120000" h="120000" extrusionOk="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0" name="Shape 890"/>
                  <p:cNvSpPr/>
                  <p:nvPr/>
                </p:nvSpPr>
                <p:spPr>
                  <a:xfrm>
                    <a:off x="9348789" y="1290637"/>
                    <a:ext cx="482699" cy="274499"/>
                  </a:xfrm>
                  <a:custGeom>
                    <a:avLst/>
                    <a:gdLst/>
                    <a:ahLst/>
                    <a:cxnLst/>
                    <a:rect l="0" t="0" r="0" b="0"/>
                    <a:pathLst>
                      <a:path w="120000" h="120000" extrusionOk="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1" name="Shape 891"/>
                  <p:cNvSpPr/>
                  <p:nvPr/>
                </p:nvSpPr>
                <p:spPr>
                  <a:xfrm>
                    <a:off x="9296400" y="1214437"/>
                    <a:ext cx="480900" cy="274499"/>
                  </a:xfrm>
                  <a:custGeom>
                    <a:avLst/>
                    <a:gdLst/>
                    <a:ahLst/>
                    <a:cxnLst/>
                    <a:rect l="0" t="0" r="0" b="0"/>
                    <a:pathLst>
                      <a:path w="120000" h="120000" extrusionOk="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cxnSp>
                <p:nvCxnSpPr>
                  <p:cNvPr id="892" name="Shape 892"/>
                  <p:cNvCxnSpPr/>
                  <p:nvPr/>
                </p:nvCxnSpPr>
                <p:spPr>
                  <a:xfrm rot="10800000" flipH="1">
                    <a:off x="9432925" y="1290637"/>
                    <a:ext cx="69899" cy="114300"/>
                  </a:xfrm>
                  <a:prstGeom prst="straightConnector1">
                    <a:avLst/>
                  </a:prstGeom>
                  <a:noFill/>
                  <a:ln w="19050" cap="rnd" cmpd="sng">
                    <a:solidFill>
                      <a:srgbClr val="24ACFF"/>
                    </a:solidFill>
                    <a:prstDash val="solid"/>
                    <a:round/>
                    <a:headEnd type="none" w="med" len="med"/>
                    <a:tailEnd type="none" w="med" len="med"/>
                  </a:ln>
                </p:spPr>
              </p:cxnSp>
              <p:cxnSp>
                <p:nvCxnSpPr>
                  <p:cNvPr id="893" name="Shape 893"/>
                  <p:cNvCxnSpPr/>
                  <p:nvPr/>
                </p:nvCxnSpPr>
                <p:spPr>
                  <a:xfrm rot="10800000" flipH="1">
                    <a:off x="9502775" y="1290637"/>
                    <a:ext cx="68400" cy="114300"/>
                  </a:xfrm>
                  <a:prstGeom prst="straightConnector1">
                    <a:avLst/>
                  </a:prstGeom>
                  <a:noFill/>
                  <a:ln w="19050" cap="rnd" cmpd="sng">
                    <a:solidFill>
                      <a:srgbClr val="24ACFF"/>
                    </a:solidFill>
                    <a:prstDash val="solid"/>
                    <a:round/>
                    <a:headEnd type="none" w="med" len="med"/>
                    <a:tailEnd type="none" w="med" len="med"/>
                  </a:ln>
                </p:spPr>
              </p:cxnSp>
              <p:cxnSp>
                <p:nvCxnSpPr>
                  <p:cNvPr id="894" name="Shape 894"/>
                  <p:cNvCxnSpPr/>
                  <p:nvPr/>
                </p:nvCxnSpPr>
                <p:spPr>
                  <a:xfrm rot="10800000" flipH="1">
                    <a:off x="9571039" y="1290637"/>
                    <a:ext cx="68400" cy="114300"/>
                  </a:xfrm>
                  <a:prstGeom prst="straightConnector1">
                    <a:avLst/>
                  </a:prstGeom>
                  <a:noFill/>
                  <a:ln w="19050" cap="rnd" cmpd="sng">
                    <a:solidFill>
                      <a:srgbClr val="24ACFF"/>
                    </a:solidFill>
                    <a:prstDash val="solid"/>
                    <a:round/>
                    <a:headEnd type="none" w="med" len="med"/>
                    <a:tailEnd type="none" w="med" len="med"/>
                  </a:ln>
                </p:spPr>
              </p:cxnSp>
            </p:grpSp>
          </p:grpSp>
          <p:grpSp>
            <p:nvGrpSpPr>
              <p:cNvPr id="895" name="Shape 895"/>
              <p:cNvGrpSpPr/>
              <p:nvPr/>
            </p:nvGrpSpPr>
            <p:grpSpPr>
              <a:xfrm>
                <a:off x="3581631" y="1063246"/>
                <a:ext cx="535383" cy="535383"/>
                <a:chOff x="3688712" y="937187"/>
                <a:chExt cx="592500" cy="592500"/>
              </a:xfrm>
            </p:grpSpPr>
            <p:sp>
              <p:nvSpPr>
                <p:cNvPr id="896" name="Shape 896"/>
                <p:cNvSpPr/>
                <p:nvPr/>
              </p:nvSpPr>
              <p:spPr>
                <a:xfrm>
                  <a:off x="3688712"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Networking</a:t>
                  </a:r>
                </a:p>
              </p:txBody>
            </p:sp>
            <p:grpSp>
              <p:nvGrpSpPr>
                <p:cNvPr id="897" name="Shape 897"/>
                <p:cNvGrpSpPr/>
                <p:nvPr/>
              </p:nvGrpSpPr>
              <p:grpSpPr>
                <a:xfrm>
                  <a:off x="3847664" y="1066267"/>
                  <a:ext cx="274684" cy="273372"/>
                  <a:chOff x="11337925" y="1190625"/>
                  <a:chExt cx="474739" cy="474687"/>
                </a:xfrm>
              </p:grpSpPr>
              <p:sp>
                <p:nvSpPr>
                  <p:cNvPr id="898" name="Shape 898"/>
                  <p:cNvSpPr/>
                  <p:nvPr/>
                </p:nvSpPr>
                <p:spPr>
                  <a:xfrm>
                    <a:off x="11536364" y="1190625"/>
                    <a:ext cx="276300" cy="274499"/>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9" name="Shape 899"/>
                  <p:cNvSpPr/>
                  <p:nvPr/>
                </p:nvSpPr>
                <p:spPr>
                  <a:xfrm>
                    <a:off x="11337925" y="1382712"/>
                    <a:ext cx="274499" cy="282600"/>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0" name="Shape 900"/>
                  <p:cNvSpPr/>
                  <p:nvPr/>
                </p:nvSpPr>
                <p:spPr>
                  <a:xfrm>
                    <a:off x="11444289" y="1304925"/>
                    <a:ext cx="53999" cy="45900"/>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1" name="Shape 901"/>
                  <p:cNvSpPr/>
                  <p:nvPr/>
                </p:nvSpPr>
                <p:spPr>
                  <a:xfrm>
                    <a:off x="11406189" y="1258887"/>
                    <a:ext cx="84000" cy="84000"/>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2" name="Shape 902"/>
                  <p:cNvSpPr/>
                  <p:nvPr/>
                </p:nvSpPr>
                <p:spPr>
                  <a:xfrm>
                    <a:off x="11368089" y="1220787"/>
                    <a:ext cx="114300" cy="115800"/>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3" name="Shape 903"/>
                  <p:cNvSpPr/>
                  <p:nvPr/>
                </p:nvSpPr>
                <p:spPr>
                  <a:xfrm>
                    <a:off x="11644314" y="1497012"/>
                    <a:ext cx="44400" cy="45900"/>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4" name="Shape 904"/>
                  <p:cNvSpPr/>
                  <p:nvPr/>
                </p:nvSpPr>
                <p:spPr>
                  <a:xfrm>
                    <a:off x="11650664" y="1504950"/>
                    <a:ext cx="84000" cy="82499"/>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5" name="Shape 905"/>
                  <p:cNvSpPr/>
                  <p:nvPr/>
                </p:nvSpPr>
                <p:spPr>
                  <a:xfrm>
                    <a:off x="11658600" y="1511300"/>
                    <a:ext cx="114300" cy="115800"/>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grpSp>
          </p:grpSp>
          <p:grpSp>
            <p:nvGrpSpPr>
              <p:cNvPr id="906" name="Shape 906"/>
              <p:cNvGrpSpPr/>
              <p:nvPr/>
            </p:nvGrpSpPr>
            <p:grpSpPr>
              <a:xfrm>
                <a:off x="4174642" y="1063246"/>
                <a:ext cx="535383" cy="535383"/>
                <a:chOff x="4343398" y="937187"/>
                <a:chExt cx="592500" cy="592500"/>
              </a:xfrm>
            </p:grpSpPr>
            <p:sp>
              <p:nvSpPr>
                <p:cNvPr id="907" name="Shape 907"/>
                <p:cNvSpPr/>
                <p:nvPr/>
              </p:nvSpPr>
              <p:spPr>
                <a:xfrm>
                  <a:off x="4343398"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Volumes</a:t>
                  </a:r>
                </a:p>
              </p:txBody>
            </p:sp>
            <p:grpSp>
              <p:nvGrpSpPr>
                <p:cNvPr id="908" name="Shape 908"/>
                <p:cNvGrpSpPr/>
                <p:nvPr/>
              </p:nvGrpSpPr>
              <p:grpSpPr>
                <a:xfrm>
                  <a:off x="4485356" y="1083194"/>
                  <a:ext cx="309454" cy="239866"/>
                  <a:chOff x="9342439" y="3452812"/>
                  <a:chExt cx="473100" cy="366712"/>
                </a:xfrm>
              </p:grpSpPr>
              <p:sp>
                <p:nvSpPr>
                  <p:cNvPr id="909" name="Shape 909"/>
                  <p:cNvSpPr/>
                  <p:nvPr/>
                </p:nvSpPr>
                <p:spPr>
                  <a:xfrm>
                    <a:off x="9342439" y="3667125"/>
                    <a:ext cx="473100" cy="152399"/>
                  </a:xfrm>
                  <a:custGeom>
                    <a:avLst/>
                    <a:gdLst/>
                    <a:ahLst/>
                    <a:cxnLst/>
                    <a:rect l="0" t="0" r="0" b="0"/>
                    <a:pathLst>
                      <a:path w="120000" h="120000" extrusionOk="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0" name="Shape 910"/>
                  <p:cNvSpPr/>
                  <p:nvPr/>
                </p:nvSpPr>
                <p:spPr>
                  <a:xfrm>
                    <a:off x="9342439" y="3452812"/>
                    <a:ext cx="473100" cy="252300"/>
                  </a:xfrm>
                  <a:custGeom>
                    <a:avLst/>
                    <a:gdLst/>
                    <a:ahLst/>
                    <a:cxnLst/>
                    <a:rect l="0" t="0" r="0" b="0"/>
                    <a:pathLst>
                      <a:path w="120000" h="120000" extrusionOk="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1" name="Shape 911"/>
                  <p:cNvSpPr/>
                  <p:nvPr/>
                </p:nvSpPr>
                <p:spPr>
                  <a:xfrm>
                    <a:off x="9739314" y="3735387"/>
                    <a:ext cx="15899" cy="15899"/>
                  </a:xfrm>
                  <a:prstGeom prst="ellipse">
                    <a:avLst/>
                  </a:pr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2" name="Shape 912"/>
                  <p:cNvSpPr/>
                  <p:nvPr/>
                </p:nvSpPr>
                <p:spPr>
                  <a:xfrm>
                    <a:off x="9418639" y="3667125"/>
                    <a:ext cx="68400" cy="152399"/>
                  </a:xfrm>
                  <a:prstGeom prst="rect">
                    <a:avLst/>
                  </a:pr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3" name="Shape 913"/>
                  <p:cNvSpPr/>
                  <p:nvPr/>
                </p:nvSpPr>
                <p:spPr>
                  <a:xfrm>
                    <a:off x="9693275" y="3735387"/>
                    <a:ext cx="15899" cy="15899"/>
                  </a:xfrm>
                  <a:prstGeom prst="ellipse">
                    <a:avLst/>
                  </a:pr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grpSp>
          </p:grpSp>
        </p:grpSp>
        <p:sp>
          <p:nvSpPr>
            <p:cNvPr id="914" name="Shape 914"/>
            <p:cNvSpPr/>
            <p:nvPr/>
          </p:nvSpPr>
          <p:spPr>
            <a:xfrm>
              <a:off x="3534282" y="3926707"/>
              <a:ext cx="1810500" cy="3851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0" marR="0" lvl="0" indent="457200"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Virtualization</a:t>
              </a:r>
            </a:p>
          </p:txBody>
        </p:sp>
        <p:sp>
          <p:nvSpPr>
            <p:cNvPr id="915" name="Shape 915"/>
            <p:cNvSpPr/>
            <p:nvPr/>
          </p:nvSpPr>
          <p:spPr>
            <a:xfrm>
              <a:off x="3887067" y="4020510"/>
              <a:ext cx="129899" cy="125100"/>
            </a:xfrm>
            <a:prstGeom prst="rect">
              <a:avLst/>
            </a:prstGeom>
            <a:noFill/>
            <a:ln w="25400" cap="flat" cmpd="sng">
              <a:solidFill>
                <a:srgbClr val="24AC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sp>
          <p:nvSpPr>
            <p:cNvPr id="916" name="Shape 916"/>
            <p:cNvSpPr/>
            <p:nvPr/>
          </p:nvSpPr>
          <p:spPr>
            <a:xfrm>
              <a:off x="3961819" y="4087394"/>
              <a:ext cx="129899" cy="125100"/>
            </a:xfrm>
            <a:prstGeom prst="rect">
              <a:avLst/>
            </a:prstGeom>
            <a:noFill/>
            <a:ln w="25400" cap="flat" cmpd="sng">
              <a:solidFill>
                <a:srgbClr val="24AC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grpSp>
          <p:nvGrpSpPr>
            <p:cNvPr id="917" name="Shape 917"/>
            <p:cNvGrpSpPr/>
            <p:nvPr/>
          </p:nvGrpSpPr>
          <p:grpSpPr>
            <a:xfrm>
              <a:off x="1793004" y="3935150"/>
              <a:ext cx="1621329" cy="367041"/>
              <a:chOff x="1759883" y="4604426"/>
              <a:chExt cx="1794300" cy="406199"/>
            </a:xfrm>
          </p:grpSpPr>
          <p:sp>
            <p:nvSpPr>
              <p:cNvPr id="918" name="Shape 918"/>
              <p:cNvSpPr/>
              <p:nvPr/>
            </p:nvSpPr>
            <p:spPr>
              <a:xfrm>
                <a:off x="1759883" y="4604426"/>
                <a:ext cx="1794300" cy="4061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460375" marR="0" lvl="0" indent="-3175"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Public Cloud</a:t>
                </a:r>
              </a:p>
            </p:txBody>
          </p:sp>
          <p:sp>
            <p:nvSpPr>
              <p:cNvPr id="919" name="Shape 919"/>
              <p:cNvSpPr/>
              <p:nvPr/>
            </p:nvSpPr>
            <p:spPr>
              <a:xfrm>
                <a:off x="2049216" y="4691246"/>
                <a:ext cx="319800" cy="2213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w="9525" cap="flat" cmpd="sng">
                <a:solidFill>
                  <a:srgbClr val="24ACFF"/>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grpSp>
        <p:sp>
          <p:nvSpPr>
            <p:cNvPr id="920" name="Shape 920"/>
            <p:cNvSpPr/>
            <p:nvPr/>
          </p:nvSpPr>
          <p:spPr>
            <a:xfrm>
              <a:off x="5419487" y="3938069"/>
              <a:ext cx="1651200" cy="3668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0" marR="0" lvl="0" indent="457200"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Physical</a:t>
              </a:r>
            </a:p>
          </p:txBody>
        </p:sp>
        <p:grpSp>
          <p:nvGrpSpPr>
            <p:cNvPr id="921" name="Shape 921"/>
            <p:cNvGrpSpPr/>
            <p:nvPr/>
          </p:nvGrpSpPr>
          <p:grpSpPr>
            <a:xfrm>
              <a:off x="5687340" y="3993821"/>
              <a:ext cx="336923" cy="283028"/>
              <a:chOff x="1977" y="2403"/>
              <a:chExt cx="410" cy="342"/>
            </a:xfrm>
          </p:grpSpPr>
          <p:sp>
            <p:nvSpPr>
              <p:cNvPr id="922" name="Shape 922"/>
              <p:cNvSpPr/>
              <p:nvPr/>
            </p:nvSpPr>
            <p:spPr>
              <a:xfrm>
                <a:off x="1977" y="2445"/>
                <a:ext cx="0" cy="299"/>
              </a:xfrm>
              <a:custGeom>
                <a:avLst/>
                <a:gdLst/>
                <a:ahLst/>
                <a:cxnLst/>
                <a:rect l="0" t="0" r="0" b="0"/>
                <a:pathLst>
                  <a:path w="120000" h="120000" extrusionOk="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3" name="Shape 923"/>
              <p:cNvSpPr/>
              <p:nvPr/>
            </p:nvSpPr>
            <p:spPr>
              <a:xfrm>
                <a:off x="2245" y="2445"/>
                <a:ext cx="0" cy="299"/>
              </a:xfrm>
              <a:custGeom>
                <a:avLst/>
                <a:gdLst/>
                <a:ahLst/>
                <a:cxnLst/>
                <a:rect l="0" t="0" r="0" b="0"/>
                <a:pathLst>
                  <a:path w="120000" h="120000" extrusionOk="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4" name="Shape 924"/>
              <p:cNvSpPr/>
              <p:nvPr/>
            </p:nvSpPr>
            <p:spPr>
              <a:xfrm>
                <a:off x="2087" y="2403"/>
                <a:ext cx="299" cy="299"/>
              </a:xfrm>
              <a:custGeom>
                <a:avLst/>
                <a:gdLst/>
                <a:ahLst/>
                <a:cxnLst/>
                <a:rect l="0" t="0" r="0" b="0"/>
                <a:pathLst>
                  <a:path w="120000" h="120000" extrusionOk="0">
                    <a:moveTo>
                      <a:pt x="120000" y="120000"/>
                    </a:moveTo>
                    <a:lnTo>
                      <a:pt x="0" y="120000"/>
                    </a:lnTo>
                    <a:lnTo>
                      <a:pt x="0" y="0"/>
                    </a:lnTo>
                    <a:lnTo>
                      <a:pt x="120000" y="0"/>
                    </a:lnTo>
                    <a:lnTo>
                      <a:pt x="120000" y="120000"/>
                    </a:lnTo>
                    <a:close/>
                    <a:moveTo>
                      <a:pt x="9122" y="115215"/>
                    </a:moveTo>
                    <a:lnTo>
                      <a:pt x="111578" y="115215"/>
                    </a:lnTo>
                    <a:lnTo>
                      <a:pt x="111578" y="4784"/>
                    </a:lnTo>
                    <a:lnTo>
                      <a:pt x="9122" y="4784"/>
                    </a:lnTo>
                    <a:lnTo>
                      <a:pt x="9122" y="115215"/>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5" name="Shape 925"/>
              <p:cNvSpPr/>
              <p:nvPr/>
            </p:nvSpPr>
            <p:spPr>
              <a:xfrm>
                <a:off x="2002" y="26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6" name="Shape 926"/>
              <p:cNvSpPr/>
              <p:nvPr/>
            </p:nvSpPr>
            <p:spPr>
              <a:xfrm>
                <a:off x="2002" y="25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7" name="Shape 927"/>
              <p:cNvSpPr/>
              <p:nvPr/>
            </p:nvSpPr>
            <p:spPr>
              <a:xfrm>
                <a:off x="2002" y="256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8" name="Shape 928"/>
              <p:cNvSpPr/>
              <p:nvPr/>
            </p:nvSpPr>
            <p:spPr>
              <a:xfrm>
                <a:off x="2002" y="25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9" name="Shape 929"/>
              <p:cNvSpPr/>
              <p:nvPr/>
            </p:nvSpPr>
            <p:spPr>
              <a:xfrm>
                <a:off x="2002" y="252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0" name="Shape 930"/>
              <p:cNvSpPr/>
              <p:nvPr/>
            </p:nvSpPr>
            <p:spPr>
              <a:xfrm>
                <a:off x="2002" y="25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1" name="Shape 931"/>
              <p:cNvSpPr/>
              <p:nvPr/>
            </p:nvSpPr>
            <p:spPr>
              <a:xfrm>
                <a:off x="2002" y="24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2" name="Shape 932"/>
              <p:cNvSpPr/>
              <p:nvPr/>
            </p:nvSpPr>
            <p:spPr>
              <a:xfrm>
                <a:off x="2270" y="26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3" name="Shape 933"/>
              <p:cNvSpPr/>
              <p:nvPr/>
            </p:nvSpPr>
            <p:spPr>
              <a:xfrm>
                <a:off x="2270" y="25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4" name="Shape 934"/>
              <p:cNvSpPr/>
              <p:nvPr/>
            </p:nvSpPr>
            <p:spPr>
              <a:xfrm>
                <a:off x="2270" y="256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5" name="Shape 935"/>
              <p:cNvSpPr/>
              <p:nvPr/>
            </p:nvSpPr>
            <p:spPr>
              <a:xfrm>
                <a:off x="2270" y="25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6" name="Shape 936"/>
              <p:cNvSpPr/>
              <p:nvPr/>
            </p:nvSpPr>
            <p:spPr>
              <a:xfrm>
                <a:off x="2270" y="252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7" name="Shape 937"/>
              <p:cNvSpPr/>
              <p:nvPr/>
            </p:nvSpPr>
            <p:spPr>
              <a:xfrm>
                <a:off x="2270" y="25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8" name="Shape 938"/>
              <p:cNvSpPr/>
              <p:nvPr/>
            </p:nvSpPr>
            <p:spPr>
              <a:xfrm>
                <a:off x="2270" y="24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9" name="Shape 939"/>
              <p:cNvSpPr/>
              <p:nvPr/>
            </p:nvSpPr>
            <p:spPr>
              <a:xfrm>
                <a:off x="2120" y="2643"/>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0" name="Shape 940"/>
              <p:cNvSpPr/>
              <p:nvPr/>
            </p:nvSpPr>
            <p:spPr>
              <a:xfrm>
                <a:off x="2120" y="2612"/>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1" name="Shape 941"/>
              <p:cNvSpPr/>
              <p:nvPr/>
            </p:nvSpPr>
            <p:spPr>
              <a:xfrm>
                <a:off x="2120" y="2468"/>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2" name="Shape 942"/>
              <p:cNvSpPr/>
              <p:nvPr/>
            </p:nvSpPr>
            <p:spPr>
              <a:xfrm>
                <a:off x="2120" y="24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3" name="Shape 943"/>
              <p:cNvSpPr/>
              <p:nvPr/>
            </p:nvSpPr>
            <p:spPr>
              <a:xfrm>
                <a:off x="2120" y="2525"/>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4" name="Shape 944"/>
              <p:cNvSpPr/>
              <p:nvPr/>
            </p:nvSpPr>
            <p:spPr>
              <a:xfrm>
                <a:off x="2120" y="2495"/>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5" name="Shape 945"/>
              <p:cNvSpPr/>
              <p:nvPr/>
            </p:nvSpPr>
            <p:spPr>
              <a:xfrm>
                <a:off x="2120" y="2584"/>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6" name="Shape 946"/>
              <p:cNvSpPr/>
              <p:nvPr/>
            </p:nvSpPr>
            <p:spPr>
              <a:xfrm>
                <a:off x="2120" y="2554"/>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grpSp>
      <p:sp>
        <p:nvSpPr>
          <p:cNvPr id="947" name="Shape 947"/>
          <p:cNvSpPr txBox="1">
            <a:spLocks noGrp="1"/>
          </p:cNvSpPr>
          <p:nvPr>
            <p:ph type="title"/>
          </p:nvPr>
        </p:nvSpPr>
        <p:spPr>
          <a:xfrm>
            <a:off x="228600" y="273842"/>
            <a:ext cx="8686800" cy="4799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00" b="0" i="0" u="none" strike="noStrike" cap="none">
                <a:solidFill>
                  <a:schemeClr val="accent1"/>
                </a:solidFill>
                <a:latin typeface="Arial"/>
                <a:ea typeface="Arial"/>
                <a:cs typeface="Arial"/>
                <a:sym typeface="Arial"/>
              </a:rPr>
              <a:t>Docker Datacenter platform</a:t>
            </a:r>
          </a:p>
        </p:txBody>
      </p:sp>
      <p:sp>
        <p:nvSpPr>
          <p:cNvPr id="948" name="Shape 948"/>
          <p:cNvSpPr txBox="1"/>
          <p:nvPr/>
        </p:nvSpPr>
        <p:spPr>
          <a:xfrm>
            <a:off x="3997821" y="1861488"/>
            <a:ext cx="2206499" cy="3260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Datacenter</a:t>
            </a:r>
          </a:p>
        </p:txBody>
      </p:sp>
    </p:spTree>
    <p:extLst>
      <p:ext uri="{BB962C8B-B14F-4D97-AF65-F5344CB8AC3E}">
        <p14:creationId xmlns:p14="http://schemas.microsoft.com/office/powerpoint/2010/main" val="160897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954" name="Shape 954"/>
          <p:cNvGrpSpPr/>
          <p:nvPr/>
        </p:nvGrpSpPr>
        <p:grpSpPr>
          <a:xfrm>
            <a:off x="2390099" y="1510085"/>
            <a:ext cx="4363800" cy="1563276"/>
            <a:chOff x="2343325" y="1309363"/>
            <a:chExt cx="4363800" cy="1563276"/>
          </a:xfrm>
        </p:grpSpPr>
        <p:grpSp>
          <p:nvGrpSpPr>
            <p:cNvPr id="955" name="Shape 955"/>
            <p:cNvGrpSpPr/>
            <p:nvPr/>
          </p:nvGrpSpPr>
          <p:grpSpPr>
            <a:xfrm>
              <a:off x="2343325" y="1594940"/>
              <a:ext cx="4363800" cy="1277699"/>
              <a:chOff x="2343325" y="1594940"/>
              <a:chExt cx="4363800" cy="1277699"/>
            </a:xfrm>
          </p:grpSpPr>
          <p:sp>
            <p:nvSpPr>
              <p:cNvPr id="956" name="Shape 956"/>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57" name="Shape 957"/>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58" name="Shape 958"/>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59" name="Shape 959"/>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60" name="Shape 960"/>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961" name="Shape 961"/>
              <p:cNvGrpSpPr/>
              <p:nvPr/>
            </p:nvGrpSpPr>
            <p:grpSpPr>
              <a:xfrm>
                <a:off x="5663193" y="1913878"/>
                <a:ext cx="186645" cy="221571"/>
                <a:chOff x="-1333929" y="5067694"/>
                <a:chExt cx="458700" cy="544535"/>
              </a:xfrm>
            </p:grpSpPr>
            <p:sp>
              <p:nvSpPr>
                <p:cNvPr id="962" name="Shape 962"/>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3" name="Shape 963"/>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4" name="Shape 964"/>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5" name="Shape 965"/>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966" name="Shape 966"/>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967" name="Shape 967"/>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spTree>
    <p:extLst>
      <p:ext uri="{BB962C8B-B14F-4D97-AF65-F5344CB8AC3E}">
        <p14:creationId xmlns:p14="http://schemas.microsoft.com/office/powerpoint/2010/main" val="102726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973" name="Shape 973"/>
          <p:cNvGrpSpPr/>
          <p:nvPr/>
        </p:nvGrpSpPr>
        <p:grpSpPr>
          <a:xfrm>
            <a:off x="712433" y="822292"/>
            <a:ext cx="8033191" cy="3814705"/>
            <a:chOff x="712433" y="822292"/>
            <a:chExt cx="8033191" cy="3814705"/>
          </a:xfrm>
        </p:grpSpPr>
        <p:sp>
          <p:nvSpPr>
            <p:cNvPr id="974" name="Shape 974"/>
            <p:cNvSpPr/>
            <p:nvPr/>
          </p:nvSpPr>
          <p:spPr>
            <a:xfrm>
              <a:off x="5376780"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975" name="Shape 975"/>
            <p:cNvSpPr/>
            <p:nvPr/>
          </p:nvSpPr>
          <p:spPr>
            <a:xfrm>
              <a:off x="7705824" y="4166598"/>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976" name="Shape 976"/>
            <p:cNvSpPr/>
            <p:nvPr/>
          </p:nvSpPr>
          <p:spPr>
            <a:xfrm>
              <a:off x="6539101"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977" name="Shape 977"/>
            <p:cNvCxnSpPr>
              <a:stCxn id="976" idx="0"/>
              <a:endCxn id="978" idx="2"/>
            </p:cNvCxnSpPr>
            <p:nvPr/>
          </p:nvCxnSpPr>
          <p:spPr>
            <a:xfrm rot="10800000">
              <a:off x="4572001" y="3073419"/>
              <a:ext cx="2487000" cy="1081500"/>
            </a:xfrm>
            <a:prstGeom prst="straightConnector1">
              <a:avLst/>
            </a:prstGeom>
            <a:noFill/>
            <a:ln w="9525" cap="flat" cmpd="sng">
              <a:solidFill>
                <a:srgbClr val="0683C7"/>
              </a:solidFill>
              <a:prstDash val="solid"/>
              <a:miter/>
              <a:headEnd type="none" w="med" len="med"/>
              <a:tailEnd type="none" w="med" len="med"/>
            </a:ln>
          </p:spPr>
        </p:cxnSp>
        <p:sp>
          <p:nvSpPr>
            <p:cNvPr id="979" name="Shape 979"/>
            <p:cNvSpPr/>
            <p:nvPr/>
          </p:nvSpPr>
          <p:spPr>
            <a:xfrm>
              <a:off x="4229982"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980" name="Shape 980"/>
            <p:cNvCxnSpPr>
              <a:stCxn id="978" idx="2"/>
              <a:endCxn id="979" idx="0"/>
            </p:cNvCxnSpPr>
            <p:nvPr/>
          </p:nvCxnSpPr>
          <p:spPr>
            <a:xfrm>
              <a:off x="4571999" y="3073362"/>
              <a:ext cx="177900" cy="1081500"/>
            </a:xfrm>
            <a:prstGeom prst="straightConnector1">
              <a:avLst/>
            </a:prstGeom>
            <a:noFill/>
            <a:ln w="9525" cap="flat" cmpd="sng">
              <a:solidFill>
                <a:srgbClr val="0683C7"/>
              </a:solidFill>
              <a:prstDash val="solid"/>
              <a:miter/>
              <a:headEnd type="none" w="med" len="med"/>
              <a:tailEnd type="none" w="med" len="med"/>
            </a:ln>
          </p:spPr>
        </p:cxnSp>
        <p:grpSp>
          <p:nvGrpSpPr>
            <p:cNvPr id="981" name="Shape 981"/>
            <p:cNvGrpSpPr/>
            <p:nvPr/>
          </p:nvGrpSpPr>
          <p:grpSpPr>
            <a:xfrm>
              <a:off x="4788156" y="3775990"/>
              <a:ext cx="315797" cy="321484"/>
              <a:chOff x="-633412" y="1071562"/>
              <a:chExt cx="646200" cy="646200"/>
            </a:xfrm>
          </p:grpSpPr>
          <p:sp>
            <p:nvSpPr>
              <p:cNvPr id="982" name="Shape 982"/>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83" name="Shape 983"/>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4" name="Shape 984"/>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5" name="Shape 985"/>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6" name="Shape 986"/>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987" name="Shape 987"/>
            <p:cNvGrpSpPr/>
            <p:nvPr/>
          </p:nvGrpSpPr>
          <p:grpSpPr>
            <a:xfrm>
              <a:off x="8251598" y="3779939"/>
              <a:ext cx="315797" cy="321484"/>
              <a:chOff x="-633412" y="1071562"/>
              <a:chExt cx="646200" cy="646200"/>
            </a:xfrm>
          </p:grpSpPr>
          <p:sp>
            <p:nvSpPr>
              <p:cNvPr id="988" name="Shape 988"/>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89" name="Shape 989"/>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0" name="Shape 990"/>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1" name="Shape 991"/>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2" name="Shape 992"/>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993" name="Shape 993"/>
            <p:cNvCxnSpPr>
              <a:stCxn id="974" idx="0"/>
              <a:endCxn id="978" idx="2"/>
            </p:cNvCxnSpPr>
            <p:nvPr/>
          </p:nvCxnSpPr>
          <p:spPr>
            <a:xfrm rot="10800000">
              <a:off x="4571880" y="3073419"/>
              <a:ext cx="1324800" cy="1081500"/>
            </a:xfrm>
            <a:prstGeom prst="straightConnector1">
              <a:avLst/>
            </a:prstGeom>
            <a:noFill/>
            <a:ln w="9525" cap="flat" cmpd="sng">
              <a:solidFill>
                <a:srgbClr val="0683C7"/>
              </a:solidFill>
              <a:prstDash val="solid"/>
              <a:miter/>
              <a:headEnd type="none" w="med" len="med"/>
              <a:tailEnd type="none" w="med" len="med"/>
            </a:ln>
          </p:spPr>
        </p:cxnSp>
        <p:cxnSp>
          <p:nvCxnSpPr>
            <p:cNvPr id="994" name="Shape 994"/>
            <p:cNvCxnSpPr>
              <a:stCxn id="975" idx="0"/>
              <a:endCxn id="978" idx="2"/>
            </p:cNvCxnSpPr>
            <p:nvPr/>
          </p:nvCxnSpPr>
          <p:spPr>
            <a:xfrm rot="10800000">
              <a:off x="4572024" y="3073398"/>
              <a:ext cx="3653700" cy="1093200"/>
            </a:xfrm>
            <a:prstGeom prst="straightConnector1">
              <a:avLst/>
            </a:prstGeom>
            <a:noFill/>
            <a:ln w="9525" cap="flat" cmpd="sng">
              <a:solidFill>
                <a:srgbClr val="0683C7"/>
              </a:solidFill>
              <a:prstDash val="solid"/>
              <a:miter/>
              <a:headEnd type="none" w="med" len="med"/>
              <a:tailEnd type="none" w="med" len="med"/>
            </a:ln>
          </p:spPr>
        </p:cxnSp>
        <p:grpSp>
          <p:nvGrpSpPr>
            <p:cNvPr id="995" name="Shape 995"/>
            <p:cNvGrpSpPr/>
            <p:nvPr/>
          </p:nvGrpSpPr>
          <p:grpSpPr>
            <a:xfrm>
              <a:off x="6006656" y="3791618"/>
              <a:ext cx="315797" cy="321484"/>
              <a:chOff x="-633412" y="1071562"/>
              <a:chExt cx="646200" cy="646200"/>
            </a:xfrm>
          </p:grpSpPr>
          <p:sp>
            <p:nvSpPr>
              <p:cNvPr id="996" name="Shape 996"/>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97" name="Shape 997"/>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8" name="Shape 998"/>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9" name="Shape 999"/>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00" name="Shape 1000"/>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01" name="Shape 1001"/>
            <p:cNvGrpSpPr/>
            <p:nvPr/>
          </p:nvGrpSpPr>
          <p:grpSpPr>
            <a:xfrm>
              <a:off x="712433" y="1076486"/>
              <a:ext cx="471621" cy="339556"/>
              <a:chOff x="1676400" y="9809163"/>
              <a:chExt cx="1930500" cy="1366975"/>
            </a:xfrm>
          </p:grpSpPr>
          <p:sp>
            <p:nvSpPr>
              <p:cNvPr id="1002" name="Shape 100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3" name="Shape 100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4" name="Shape 100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05" name="Shape 1005"/>
            <p:cNvPicPr preferRelativeResize="0"/>
            <p:nvPr/>
          </p:nvPicPr>
          <p:blipFill rotWithShape="1">
            <a:blip r:embed="rId3">
              <a:alphaModFix/>
            </a:blip>
            <a:srcRect/>
            <a:stretch/>
          </p:blipFill>
          <p:spPr>
            <a:xfrm>
              <a:off x="1261079" y="1105387"/>
              <a:ext cx="370200" cy="370200"/>
            </a:xfrm>
            <a:prstGeom prst="rect">
              <a:avLst/>
            </a:prstGeom>
            <a:noFill/>
            <a:ln>
              <a:noFill/>
            </a:ln>
          </p:spPr>
        </p:pic>
        <p:grpSp>
          <p:nvGrpSpPr>
            <p:cNvPr id="1006" name="Shape 1006"/>
            <p:cNvGrpSpPr/>
            <p:nvPr/>
          </p:nvGrpSpPr>
          <p:grpSpPr>
            <a:xfrm>
              <a:off x="762093" y="1503547"/>
              <a:ext cx="376278" cy="331167"/>
              <a:chOff x="-1437823" y="5187289"/>
              <a:chExt cx="733200" cy="645300"/>
            </a:xfrm>
          </p:grpSpPr>
          <p:sp>
            <p:nvSpPr>
              <p:cNvPr id="1007" name="Shape 1007"/>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8" name="Shape 1008"/>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9" name="Shape 1009"/>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0" name="Shape 1010"/>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1" name="Shape 1011"/>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2" name="Shape 1012"/>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013" name="Shape 1013"/>
            <p:cNvSpPr/>
            <p:nvPr/>
          </p:nvSpPr>
          <p:spPr>
            <a:xfrm>
              <a:off x="940788" y="822292"/>
              <a:ext cx="1241399"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100" b="0" i="0" u="none" strike="noStrike" cap="none">
                  <a:solidFill>
                    <a:schemeClr val="dk1"/>
                  </a:solidFill>
                  <a:latin typeface="Arial"/>
                  <a:ea typeface="Arial"/>
                  <a:cs typeface="Arial"/>
                  <a:sym typeface="Arial"/>
                </a:rPr>
                <a:t>Admin / User</a:t>
              </a:r>
            </a:p>
          </p:txBody>
        </p:sp>
        <p:cxnSp>
          <p:nvCxnSpPr>
            <p:cNvPr id="1014" name="Shape 1014"/>
            <p:cNvCxnSpPr/>
            <p:nvPr/>
          </p:nvCxnSpPr>
          <p:spPr>
            <a:xfrm>
              <a:off x="1665400" y="1238117"/>
              <a:ext cx="2859900" cy="301800"/>
            </a:xfrm>
            <a:prstGeom prst="bentConnector2">
              <a:avLst/>
            </a:prstGeom>
            <a:noFill/>
            <a:ln w="9525" cap="flat" cmpd="sng">
              <a:solidFill>
                <a:schemeClr val="accent1"/>
              </a:solidFill>
              <a:prstDash val="solid"/>
              <a:miter/>
              <a:headEnd type="none" w="med" len="med"/>
              <a:tailEnd type="triangle" w="lg" len="lg"/>
            </a:ln>
          </p:spPr>
        </p:cxnSp>
        <p:sp>
          <p:nvSpPr>
            <p:cNvPr id="1015" name="Shape 1015"/>
            <p:cNvSpPr/>
            <p:nvPr/>
          </p:nvSpPr>
          <p:spPr>
            <a:xfrm>
              <a:off x="2755422" y="974092"/>
              <a:ext cx="12981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Deploy / manage</a:t>
              </a:r>
            </a:p>
          </p:txBody>
        </p:sp>
        <p:grpSp>
          <p:nvGrpSpPr>
            <p:cNvPr id="1016" name="Shape 1016"/>
            <p:cNvGrpSpPr/>
            <p:nvPr/>
          </p:nvGrpSpPr>
          <p:grpSpPr>
            <a:xfrm>
              <a:off x="2390099" y="1510085"/>
              <a:ext cx="4363800" cy="1563276"/>
              <a:chOff x="2343325" y="1309363"/>
              <a:chExt cx="4363800" cy="1563276"/>
            </a:xfrm>
          </p:grpSpPr>
          <p:grpSp>
            <p:nvGrpSpPr>
              <p:cNvPr id="1017" name="Shape 1017"/>
              <p:cNvGrpSpPr/>
              <p:nvPr/>
            </p:nvGrpSpPr>
            <p:grpSpPr>
              <a:xfrm>
                <a:off x="2343325" y="1594940"/>
                <a:ext cx="4363800" cy="1277699"/>
                <a:chOff x="2343325" y="1594940"/>
                <a:chExt cx="4363800" cy="1277699"/>
              </a:xfrm>
            </p:grpSpPr>
            <p:sp>
              <p:nvSpPr>
                <p:cNvPr id="978" name="Shape 978"/>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18" name="Shape 1018"/>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19" name="Shape 1019"/>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20" name="Shape 1020"/>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21" name="Shape 1021"/>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1022" name="Shape 1022"/>
                <p:cNvGrpSpPr/>
                <p:nvPr/>
              </p:nvGrpSpPr>
              <p:grpSpPr>
                <a:xfrm>
                  <a:off x="5663193" y="1913878"/>
                  <a:ext cx="186645" cy="221571"/>
                  <a:chOff x="-1333929" y="5067694"/>
                  <a:chExt cx="458700" cy="544535"/>
                </a:xfrm>
              </p:grpSpPr>
              <p:sp>
                <p:nvSpPr>
                  <p:cNvPr id="1023" name="Shape 1023"/>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4" name="Shape 1024"/>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5" name="Shape 1025"/>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6" name="Shape 1026"/>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1027" name="Shape 1027"/>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1028" name="Shape 1028"/>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grpSp>
    </p:spTree>
    <p:extLst>
      <p:ext uri="{BB962C8B-B14F-4D97-AF65-F5344CB8AC3E}">
        <p14:creationId xmlns:p14="http://schemas.microsoft.com/office/powerpoint/2010/main" val="234274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1034" name="Shape 1034"/>
          <p:cNvGrpSpPr/>
          <p:nvPr/>
        </p:nvGrpSpPr>
        <p:grpSpPr>
          <a:xfrm>
            <a:off x="286735" y="822292"/>
            <a:ext cx="8757643" cy="4321196"/>
            <a:chOff x="286735" y="822292"/>
            <a:chExt cx="8757643" cy="4321196"/>
          </a:xfrm>
        </p:grpSpPr>
        <p:sp>
          <p:nvSpPr>
            <p:cNvPr id="1035" name="Shape 1035"/>
            <p:cNvSpPr/>
            <p:nvPr/>
          </p:nvSpPr>
          <p:spPr>
            <a:xfrm>
              <a:off x="5376780"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1036" name="Shape 1036"/>
            <p:cNvSpPr/>
            <p:nvPr/>
          </p:nvSpPr>
          <p:spPr>
            <a:xfrm>
              <a:off x="7705824" y="4166598"/>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1037" name="Shape 1037"/>
            <p:cNvSpPr/>
            <p:nvPr/>
          </p:nvSpPr>
          <p:spPr>
            <a:xfrm>
              <a:off x="6539101"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1038" name="Shape 1038"/>
            <p:cNvCxnSpPr>
              <a:stCxn id="1037" idx="0"/>
              <a:endCxn id="1039" idx="2"/>
            </p:cNvCxnSpPr>
            <p:nvPr/>
          </p:nvCxnSpPr>
          <p:spPr>
            <a:xfrm rot="10800000">
              <a:off x="4572001" y="3073419"/>
              <a:ext cx="2487000" cy="1081500"/>
            </a:xfrm>
            <a:prstGeom prst="straightConnector1">
              <a:avLst/>
            </a:prstGeom>
            <a:noFill/>
            <a:ln w="9525" cap="flat" cmpd="sng">
              <a:solidFill>
                <a:srgbClr val="0683C7"/>
              </a:solidFill>
              <a:prstDash val="solid"/>
              <a:miter/>
              <a:headEnd type="none" w="med" len="med"/>
              <a:tailEnd type="none" w="med" len="med"/>
            </a:ln>
          </p:spPr>
        </p:cxnSp>
        <p:sp>
          <p:nvSpPr>
            <p:cNvPr id="1040" name="Shape 1040"/>
            <p:cNvSpPr/>
            <p:nvPr/>
          </p:nvSpPr>
          <p:spPr>
            <a:xfrm>
              <a:off x="4229982"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1041" name="Shape 1041"/>
            <p:cNvCxnSpPr>
              <a:stCxn id="1039" idx="2"/>
              <a:endCxn id="1040" idx="0"/>
            </p:cNvCxnSpPr>
            <p:nvPr/>
          </p:nvCxnSpPr>
          <p:spPr>
            <a:xfrm>
              <a:off x="4571999" y="3073362"/>
              <a:ext cx="177900" cy="1081500"/>
            </a:xfrm>
            <a:prstGeom prst="straightConnector1">
              <a:avLst/>
            </a:prstGeom>
            <a:noFill/>
            <a:ln w="9525" cap="flat" cmpd="sng">
              <a:solidFill>
                <a:srgbClr val="0683C7"/>
              </a:solidFill>
              <a:prstDash val="solid"/>
              <a:miter/>
              <a:headEnd type="none" w="med" len="med"/>
              <a:tailEnd type="none" w="med" len="med"/>
            </a:ln>
          </p:spPr>
        </p:cxnSp>
        <p:grpSp>
          <p:nvGrpSpPr>
            <p:cNvPr id="1042" name="Shape 1042"/>
            <p:cNvGrpSpPr/>
            <p:nvPr/>
          </p:nvGrpSpPr>
          <p:grpSpPr>
            <a:xfrm>
              <a:off x="4788156" y="3775990"/>
              <a:ext cx="315797" cy="321484"/>
              <a:chOff x="-633412" y="1071562"/>
              <a:chExt cx="646200" cy="646200"/>
            </a:xfrm>
          </p:grpSpPr>
          <p:sp>
            <p:nvSpPr>
              <p:cNvPr id="1043" name="Shape 1043"/>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44" name="Shape 1044"/>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5" name="Shape 1045"/>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6" name="Shape 1046"/>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7" name="Shape 1047"/>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48" name="Shape 1048"/>
            <p:cNvGrpSpPr/>
            <p:nvPr/>
          </p:nvGrpSpPr>
          <p:grpSpPr>
            <a:xfrm>
              <a:off x="8251598" y="3779939"/>
              <a:ext cx="315797" cy="321484"/>
              <a:chOff x="-633412" y="1071562"/>
              <a:chExt cx="646200" cy="646200"/>
            </a:xfrm>
          </p:grpSpPr>
          <p:sp>
            <p:nvSpPr>
              <p:cNvPr id="1049" name="Shape 1049"/>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0" name="Shape 1050"/>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1" name="Shape 1051"/>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2" name="Shape 1052"/>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3" name="Shape 1053"/>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1054" name="Shape 1054"/>
            <p:cNvCxnSpPr>
              <a:stCxn id="1035" idx="0"/>
              <a:endCxn id="1039" idx="2"/>
            </p:cNvCxnSpPr>
            <p:nvPr/>
          </p:nvCxnSpPr>
          <p:spPr>
            <a:xfrm rot="10800000">
              <a:off x="4571880" y="3073419"/>
              <a:ext cx="1324800" cy="1081500"/>
            </a:xfrm>
            <a:prstGeom prst="straightConnector1">
              <a:avLst/>
            </a:prstGeom>
            <a:noFill/>
            <a:ln w="9525" cap="flat" cmpd="sng">
              <a:solidFill>
                <a:srgbClr val="0683C7"/>
              </a:solidFill>
              <a:prstDash val="solid"/>
              <a:miter/>
              <a:headEnd type="none" w="med" len="med"/>
              <a:tailEnd type="none" w="med" len="med"/>
            </a:ln>
          </p:spPr>
        </p:cxnSp>
        <p:cxnSp>
          <p:nvCxnSpPr>
            <p:cNvPr id="1055" name="Shape 1055"/>
            <p:cNvCxnSpPr>
              <a:stCxn id="1036" idx="0"/>
              <a:endCxn id="1039" idx="2"/>
            </p:cNvCxnSpPr>
            <p:nvPr/>
          </p:nvCxnSpPr>
          <p:spPr>
            <a:xfrm rot="10800000">
              <a:off x="4572024" y="3073398"/>
              <a:ext cx="3653700" cy="1093200"/>
            </a:xfrm>
            <a:prstGeom prst="straightConnector1">
              <a:avLst/>
            </a:prstGeom>
            <a:noFill/>
            <a:ln w="9525" cap="flat" cmpd="sng">
              <a:solidFill>
                <a:srgbClr val="0683C7"/>
              </a:solidFill>
              <a:prstDash val="solid"/>
              <a:miter/>
              <a:headEnd type="none" w="med" len="med"/>
              <a:tailEnd type="none" w="med" len="med"/>
            </a:ln>
          </p:spPr>
        </p:cxnSp>
        <p:grpSp>
          <p:nvGrpSpPr>
            <p:cNvPr id="1056" name="Shape 1056"/>
            <p:cNvGrpSpPr/>
            <p:nvPr/>
          </p:nvGrpSpPr>
          <p:grpSpPr>
            <a:xfrm>
              <a:off x="6006656" y="3791618"/>
              <a:ext cx="315797" cy="321484"/>
              <a:chOff x="-633412" y="1071562"/>
              <a:chExt cx="646200" cy="646200"/>
            </a:xfrm>
          </p:grpSpPr>
          <p:sp>
            <p:nvSpPr>
              <p:cNvPr id="1057" name="Shape 1057"/>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8" name="Shape 1058"/>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9" name="Shape 1059"/>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60" name="Shape 1060"/>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61" name="Shape 1061"/>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62" name="Shape 1062"/>
            <p:cNvGrpSpPr/>
            <p:nvPr/>
          </p:nvGrpSpPr>
          <p:grpSpPr>
            <a:xfrm>
              <a:off x="712433" y="1076486"/>
              <a:ext cx="471621" cy="339556"/>
              <a:chOff x="1676400" y="9809163"/>
              <a:chExt cx="1930500" cy="1366975"/>
            </a:xfrm>
          </p:grpSpPr>
          <p:sp>
            <p:nvSpPr>
              <p:cNvPr id="1063" name="Shape 1063"/>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4" name="Shape 1064"/>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5" name="Shape 1065"/>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66" name="Shape 1066"/>
            <p:cNvPicPr preferRelativeResize="0"/>
            <p:nvPr/>
          </p:nvPicPr>
          <p:blipFill rotWithShape="1">
            <a:blip r:embed="rId3">
              <a:alphaModFix/>
            </a:blip>
            <a:srcRect/>
            <a:stretch/>
          </p:blipFill>
          <p:spPr>
            <a:xfrm>
              <a:off x="1261079" y="1105387"/>
              <a:ext cx="370200" cy="370200"/>
            </a:xfrm>
            <a:prstGeom prst="rect">
              <a:avLst/>
            </a:prstGeom>
            <a:noFill/>
            <a:ln>
              <a:noFill/>
            </a:ln>
          </p:spPr>
        </p:pic>
        <p:sp>
          <p:nvSpPr>
            <p:cNvPr id="1067" name="Shape 1067"/>
            <p:cNvSpPr/>
            <p:nvPr/>
          </p:nvSpPr>
          <p:spPr>
            <a:xfrm>
              <a:off x="940788" y="822292"/>
              <a:ext cx="1241399"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100" b="0" i="0" u="none" strike="noStrike" cap="none">
                  <a:solidFill>
                    <a:schemeClr val="dk1"/>
                  </a:solidFill>
                  <a:latin typeface="Arial"/>
                  <a:ea typeface="Arial"/>
                  <a:cs typeface="Arial"/>
                  <a:sym typeface="Arial"/>
                </a:rPr>
                <a:t>Admin / User</a:t>
              </a:r>
            </a:p>
          </p:txBody>
        </p:sp>
        <p:cxnSp>
          <p:nvCxnSpPr>
            <p:cNvPr id="1068" name="Shape 1068"/>
            <p:cNvCxnSpPr/>
            <p:nvPr/>
          </p:nvCxnSpPr>
          <p:spPr>
            <a:xfrm>
              <a:off x="1665400" y="1238117"/>
              <a:ext cx="2859900" cy="301800"/>
            </a:xfrm>
            <a:prstGeom prst="bentConnector2">
              <a:avLst/>
            </a:prstGeom>
            <a:noFill/>
            <a:ln w="9525" cap="flat" cmpd="sng">
              <a:solidFill>
                <a:schemeClr val="accent1"/>
              </a:solidFill>
              <a:prstDash val="solid"/>
              <a:miter/>
              <a:headEnd type="none" w="med" len="med"/>
              <a:tailEnd type="triangle" w="lg" len="lg"/>
            </a:ln>
          </p:spPr>
        </p:cxnSp>
        <p:sp>
          <p:nvSpPr>
            <p:cNvPr id="1069" name="Shape 1069"/>
            <p:cNvSpPr/>
            <p:nvPr/>
          </p:nvSpPr>
          <p:spPr>
            <a:xfrm>
              <a:off x="2755422" y="974092"/>
              <a:ext cx="12981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Deploy / manage</a:t>
              </a:r>
            </a:p>
          </p:txBody>
        </p:sp>
        <p:grpSp>
          <p:nvGrpSpPr>
            <p:cNvPr id="1070" name="Shape 1070"/>
            <p:cNvGrpSpPr/>
            <p:nvPr/>
          </p:nvGrpSpPr>
          <p:grpSpPr>
            <a:xfrm>
              <a:off x="2390099" y="1510085"/>
              <a:ext cx="4363800" cy="1563276"/>
              <a:chOff x="2343325" y="1309363"/>
              <a:chExt cx="4363800" cy="1563276"/>
            </a:xfrm>
          </p:grpSpPr>
          <p:grpSp>
            <p:nvGrpSpPr>
              <p:cNvPr id="1071" name="Shape 1071"/>
              <p:cNvGrpSpPr/>
              <p:nvPr/>
            </p:nvGrpSpPr>
            <p:grpSpPr>
              <a:xfrm>
                <a:off x="2343325" y="1594940"/>
                <a:ext cx="4363800" cy="1277699"/>
                <a:chOff x="2343325" y="1594940"/>
                <a:chExt cx="4363800" cy="1277699"/>
              </a:xfrm>
            </p:grpSpPr>
            <p:sp>
              <p:nvSpPr>
                <p:cNvPr id="1039" name="Shape 1039"/>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72" name="Shape 1072"/>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3" name="Shape 1073"/>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4" name="Shape 1074"/>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5" name="Shape 1075"/>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1076" name="Shape 1076"/>
                <p:cNvGrpSpPr/>
                <p:nvPr/>
              </p:nvGrpSpPr>
              <p:grpSpPr>
                <a:xfrm>
                  <a:off x="5663193" y="1913878"/>
                  <a:ext cx="186645" cy="221571"/>
                  <a:chOff x="-1333929" y="5067694"/>
                  <a:chExt cx="458700" cy="544535"/>
                </a:xfrm>
              </p:grpSpPr>
              <p:sp>
                <p:nvSpPr>
                  <p:cNvPr id="1077" name="Shape 1077"/>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78" name="Shape 1078"/>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79" name="Shape 1079"/>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80" name="Shape 1080"/>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1081" name="Shape 1081"/>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1082" name="Shape 1082"/>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sp>
          <p:nvSpPr>
            <p:cNvPr id="1083" name="Shape 1083"/>
            <p:cNvSpPr/>
            <p:nvPr/>
          </p:nvSpPr>
          <p:spPr>
            <a:xfrm>
              <a:off x="2891065" y="4143835"/>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4" name="Shape 1084"/>
            <p:cNvSpPr/>
            <p:nvPr/>
          </p:nvSpPr>
          <p:spPr>
            <a:xfrm rot="5400000">
              <a:off x="1993135" y="2839667"/>
              <a:ext cx="354000" cy="3766800"/>
            </a:xfrm>
            <a:prstGeom prst="rightBrace">
              <a:avLst>
                <a:gd name="adj1" fmla="val 8333"/>
                <a:gd name="adj2" fmla="val 50000"/>
              </a:avLst>
            </a:prstGeom>
            <a:noFill/>
            <a:ln w="9525" cap="flat" cmpd="sng">
              <a:solidFill>
                <a:srgbClr val="0683C7"/>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085" name="Shape 1085"/>
            <p:cNvSpPr txBox="1"/>
            <p:nvPr/>
          </p:nvSpPr>
          <p:spPr>
            <a:xfrm>
              <a:off x="779579" y="4881889"/>
              <a:ext cx="2879399"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Image Registry</a:t>
              </a:r>
            </a:p>
          </p:txBody>
        </p:sp>
        <p:sp>
          <p:nvSpPr>
            <p:cNvPr id="1086" name="Shape 1086"/>
            <p:cNvSpPr/>
            <p:nvPr/>
          </p:nvSpPr>
          <p:spPr>
            <a:xfrm>
              <a:off x="484166" y="3819648"/>
              <a:ext cx="34476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sp>
          <p:nvSpPr>
            <p:cNvPr id="1087" name="Shape 1087"/>
            <p:cNvSpPr/>
            <p:nvPr/>
          </p:nvSpPr>
          <p:spPr>
            <a:xfrm>
              <a:off x="1687616" y="4143832"/>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8" name="Shape 1088"/>
            <p:cNvSpPr/>
            <p:nvPr/>
          </p:nvSpPr>
          <p:spPr>
            <a:xfrm>
              <a:off x="484166" y="4140200"/>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9" name="Shape 1089"/>
            <p:cNvSpPr/>
            <p:nvPr/>
          </p:nvSpPr>
          <p:spPr>
            <a:xfrm>
              <a:off x="665964" y="2363655"/>
              <a:ext cx="9186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push / pull</a:t>
              </a:r>
            </a:p>
          </p:txBody>
        </p:sp>
        <p:grpSp>
          <p:nvGrpSpPr>
            <p:cNvPr id="1090" name="Shape 1090"/>
            <p:cNvGrpSpPr/>
            <p:nvPr/>
          </p:nvGrpSpPr>
          <p:grpSpPr>
            <a:xfrm>
              <a:off x="762093" y="1503548"/>
              <a:ext cx="376278" cy="331167"/>
              <a:chOff x="-1437823" y="5187289"/>
              <a:chExt cx="733200" cy="645300"/>
            </a:xfrm>
          </p:grpSpPr>
          <p:sp>
            <p:nvSpPr>
              <p:cNvPr id="1091" name="Shape 1091"/>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2" name="Shape 1092"/>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3" name="Shape 1093"/>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4" name="Shape 1094"/>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5" name="Shape 1095"/>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6" name="Shape 1096"/>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1097" name="Shape 1097"/>
            <p:cNvCxnSpPr/>
            <p:nvPr/>
          </p:nvCxnSpPr>
          <p:spPr>
            <a:xfrm flipH="1">
              <a:off x="1424575" y="1548266"/>
              <a:ext cx="21600" cy="2068499"/>
            </a:xfrm>
            <a:prstGeom prst="straightConnector1">
              <a:avLst/>
            </a:prstGeom>
            <a:noFill/>
            <a:ln w="9525" cap="flat" cmpd="sng">
              <a:solidFill>
                <a:schemeClr val="accent1"/>
              </a:solidFill>
              <a:prstDash val="solid"/>
              <a:miter/>
              <a:headEnd type="triangle" w="lg" len="lg"/>
              <a:tailEnd type="triangle" w="lg" len="lg"/>
            </a:ln>
          </p:spPr>
        </p:cxnSp>
        <p:grpSp>
          <p:nvGrpSpPr>
            <p:cNvPr id="1098" name="Shape 1098"/>
            <p:cNvGrpSpPr/>
            <p:nvPr/>
          </p:nvGrpSpPr>
          <p:grpSpPr>
            <a:xfrm>
              <a:off x="7309527" y="1120969"/>
              <a:ext cx="1734851" cy="2340479"/>
              <a:chOff x="6944855" y="178745"/>
              <a:chExt cx="1734851" cy="2340479"/>
            </a:xfrm>
          </p:grpSpPr>
          <p:grpSp>
            <p:nvGrpSpPr>
              <p:cNvPr id="1099" name="Shape 1099"/>
              <p:cNvGrpSpPr/>
              <p:nvPr/>
            </p:nvGrpSpPr>
            <p:grpSpPr>
              <a:xfrm>
                <a:off x="6944855" y="1131940"/>
                <a:ext cx="1730400" cy="420000"/>
                <a:chOff x="6926046" y="1132862"/>
                <a:chExt cx="1730400" cy="420000"/>
              </a:xfrm>
            </p:grpSpPr>
            <p:sp>
              <p:nvSpPr>
                <p:cNvPr id="1100" name="Shape 1100"/>
                <p:cNvSpPr/>
                <p:nvPr/>
              </p:nvSpPr>
              <p:spPr>
                <a:xfrm>
                  <a:off x="6926046" y="1132862"/>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LDAP/AD</a:t>
                  </a:r>
                </a:p>
              </p:txBody>
            </p:sp>
            <p:sp>
              <p:nvSpPr>
                <p:cNvPr id="1101" name="Shape 1101"/>
                <p:cNvSpPr/>
                <p:nvPr/>
              </p:nvSpPr>
              <p:spPr>
                <a:xfrm>
                  <a:off x="7091075" y="1237278"/>
                  <a:ext cx="273600" cy="2490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nvGrpSpPr>
              <p:cNvPr id="1102" name="Shape 1102"/>
              <p:cNvGrpSpPr/>
              <p:nvPr/>
            </p:nvGrpSpPr>
            <p:grpSpPr>
              <a:xfrm>
                <a:off x="6944856" y="652627"/>
                <a:ext cx="1730400" cy="420000"/>
                <a:chOff x="6958514" y="643649"/>
                <a:chExt cx="1730400" cy="420000"/>
              </a:xfrm>
            </p:grpSpPr>
            <p:sp>
              <p:nvSpPr>
                <p:cNvPr id="1103" name="Shape 1103"/>
                <p:cNvSpPr/>
                <p:nvPr/>
              </p:nvSpPr>
              <p:spPr>
                <a:xfrm>
                  <a:off x="6958514" y="64364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Monitoring</a:t>
                  </a:r>
                </a:p>
              </p:txBody>
            </p:sp>
            <p:grpSp>
              <p:nvGrpSpPr>
                <p:cNvPr id="1104" name="Shape 1104"/>
                <p:cNvGrpSpPr/>
                <p:nvPr/>
              </p:nvGrpSpPr>
              <p:grpSpPr>
                <a:xfrm>
                  <a:off x="7087543" y="744054"/>
                  <a:ext cx="304980" cy="282521"/>
                  <a:chOff x="-5046662" y="-195258"/>
                  <a:chExt cx="906600" cy="736500"/>
                </a:xfrm>
              </p:grpSpPr>
              <p:sp>
                <p:nvSpPr>
                  <p:cNvPr id="1105" name="Shape 1105"/>
                  <p:cNvSpPr/>
                  <p:nvPr/>
                </p:nvSpPr>
                <p:spPr>
                  <a:xfrm>
                    <a:off x="-5046662" y="-195258"/>
                    <a:ext cx="906600" cy="7365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06" name="Shape 1106"/>
                  <p:cNvSpPr/>
                  <p:nvPr/>
                </p:nvSpPr>
                <p:spPr>
                  <a:xfrm>
                    <a:off x="-4991100" y="-138108"/>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07" name="Shape 1107"/>
                  <p:cNvSpPr/>
                  <p:nvPr/>
                </p:nvSpPr>
                <p:spPr>
                  <a:xfrm>
                    <a:off x="-4622800" y="342900"/>
                    <a:ext cx="57300" cy="57300"/>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nvGrpSpPr>
              <p:cNvPr id="1108" name="Shape 1108"/>
              <p:cNvGrpSpPr/>
              <p:nvPr/>
            </p:nvGrpSpPr>
            <p:grpSpPr>
              <a:xfrm>
                <a:off x="6944855" y="178745"/>
                <a:ext cx="1730400" cy="420000"/>
                <a:chOff x="6958185" y="-368709"/>
                <a:chExt cx="1730400" cy="420000"/>
              </a:xfrm>
            </p:grpSpPr>
            <p:sp>
              <p:nvSpPr>
                <p:cNvPr id="1109" name="Shape 1109"/>
                <p:cNvSpPr/>
                <p:nvPr/>
              </p:nvSpPr>
              <p:spPr>
                <a:xfrm>
                  <a:off x="6958185" y="-36870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Logging</a:t>
                  </a:r>
                </a:p>
              </p:txBody>
            </p:sp>
            <p:grpSp>
              <p:nvGrpSpPr>
                <p:cNvPr id="1110" name="Shape 1110"/>
                <p:cNvGrpSpPr/>
                <p:nvPr/>
              </p:nvGrpSpPr>
              <p:grpSpPr>
                <a:xfrm>
                  <a:off x="7119536" y="-305989"/>
                  <a:ext cx="230503" cy="301495"/>
                  <a:chOff x="7091820" y="202047"/>
                  <a:chExt cx="230503" cy="301495"/>
                </a:xfrm>
              </p:grpSpPr>
              <p:sp>
                <p:nvSpPr>
                  <p:cNvPr id="1111" name="Shape 1111"/>
                  <p:cNvSpPr/>
                  <p:nvPr/>
                </p:nvSpPr>
                <p:spPr>
                  <a:xfrm>
                    <a:off x="7091820" y="202047"/>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2" name="Shape 1112"/>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3" name="Shape 1113"/>
                  <p:cNvSpPr/>
                  <p:nvPr/>
                </p:nvSpPr>
                <p:spPr>
                  <a:xfrm>
                    <a:off x="7129839" y="264288"/>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4" name="Shape 1114"/>
                  <p:cNvSpPr/>
                  <p:nvPr/>
                </p:nvSpPr>
                <p:spPr>
                  <a:xfrm>
                    <a:off x="7129839" y="309351"/>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5" name="Shape 1115"/>
                  <p:cNvSpPr/>
                  <p:nvPr/>
                </p:nvSpPr>
                <p:spPr>
                  <a:xfrm>
                    <a:off x="7129839" y="354412"/>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nvGrpSpPr>
              <p:cNvPr id="1116" name="Shape 1116"/>
              <p:cNvGrpSpPr/>
              <p:nvPr/>
            </p:nvGrpSpPr>
            <p:grpSpPr>
              <a:xfrm>
                <a:off x="6949305" y="1611531"/>
                <a:ext cx="1730400" cy="419999"/>
                <a:chOff x="7097696" y="1285262"/>
                <a:chExt cx="1730400" cy="419999"/>
              </a:xfrm>
            </p:grpSpPr>
            <p:sp>
              <p:nvSpPr>
                <p:cNvPr id="1117" name="Shape 1117"/>
                <p:cNvSpPr/>
                <p:nvPr/>
              </p:nvSpPr>
              <p:spPr>
                <a:xfrm>
                  <a:off x="7097696" y="1285262"/>
                  <a:ext cx="1730400" cy="419999"/>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External CA</a:t>
                  </a:r>
                </a:p>
              </p:txBody>
            </p:sp>
            <p:grpSp>
              <p:nvGrpSpPr>
                <p:cNvPr id="1118" name="Shape 1118"/>
                <p:cNvGrpSpPr/>
                <p:nvPr/>
              </p:nvGrpSpPr>
              <p:grpSpPr>
                <a:xfrm>
                  <a:off x="7240157" y="1371852"/>
                  <a:ext cx="386195" cy="289378"/>
                  <a:chOff x="5933" y="2436"/>
                  <a:chExt cx="1200" cy="900"/>
                </a:xfrm>
              </p:grpSpPr>
              <p:sp>
                <p:nvSpPr>
                  <p:cNvPr id="1119" name="Shape 1119"/>
                  <p:cNvSpPr/>
                  <p:nvPr/>
                </p:nvSpPr>
                <p:spPr>
                  <a:xfrm>
                    <a:off x="5933" y="2436"/>
                    <a:ext cx="1200"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0" name="Shape 1120"/>
                  <p:cNvSpPr/>
                  <p:nvPr/>
                </p:nvSpPr>
                <p:spPr>
                  <a:xfrm>
                    <a:off x="6081" y="2569"/>
                    <a:ext cx="6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1" name="Shape 1121"/>
                  <p:cNvSpPr/>
                  <p:nvPr/>
                </p:nvSpPr>
                <p:spPr>
                  <a:xfrm>
                    <a:off x="6081" y="2697"/>
                    <a:ext cx="6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2" name="Shape 1122"/>
                  <p:cNvSpPr/>
                  <p:nvPr/>
                </p:nvSpPr>
                <p:spPr>
                  <a:xfrm>
                    <a:off x="6081" y="2829"/>
                    <a:ext cx="3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3" name="Shape 1123"/>
                  <p:cNvSpPr/>
                  <p:nvPr/>
                </p:nvSpPr>
                <p:spPr>
                  <a:xfrm>
                    <a:off x="6551" y="2788"/>
                    <a:ext cx="300" cy="3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nvGrpSpPr>
              <p:cNvPr id="1124" name="Shape 1124"/>
              <p:cNvGrpSpPr/>
              <p:nvPr/>
            </p:nvGrpSpPr>
            <p:grpSpPr>
              <a:xfrm>
                <a:off x="6949307" y="2099225"/>
                <a:ext cx="1730400" cy="420000"/>
                <a:chOff x="6949307" y="2099225"/>
                <a:chExt cx="1730400" cy="420000"/>
              </a:xfrm>
            </p:grpSpPr>
            <p:sp>
              <p:nvSpPr>
                <p:cNvPr id="1125" name="Shape 1125"/>
                <p:cNvSpPr/>
                <p:nvPr/>
              </p:nvSpPr>
              <p:spPr>
                <a:xfrm>
                  <a:off x="6949307" y="2099225"/>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Image Storage</a:t>
                  </a:r>
                </a:p>
              </p:txBody>
            </p:sp>
            <p:grpSp>
              <p:nvGrpSpPr>
                <p:cNvPr id="1126" name="Shape 1126"/>
                <p:cNvGrpSpPr/>
                <p:nvPr/>
              </p:nvGrpSpPr>
              <p:grpSpPr>
                <a:xfrm>
                  <a:off x="7127336" y="2171811"/>
                  <a:ext cx="247973" cy="261540"/>
                  <a:chOff x="-1333929" y="5067694"/>
                  <a:chExt cx="458700" cy="544535"/>
                </a:xfrm>
              </p:grpSpPr>
              <p:sp>
                <p:nvSpPr>
                  <p:cNvPr id="1127" name="Shape 1127"/>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8" name="Shape 1128"/>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9" name="Shape 1129"/>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30" name="Shape 1130"/>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grpSp>
    </p:spTree>
    <p:extLst>
      <p:ext uri="{BB962C8B-B14F-4D97-AF65-F5344CB8AC3E}">
        <p14:creationId xmlns:p14="http://schemas.microsoft.com/office/powerpoint/2010/main" val="17751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25</a:t>
            </a:fld>
            <a:endParaRPr lang="en-US"/>
          </a:p>
        </p:txBody>
      </p:sp>
      <p:sp>
        <p:nvSpPr>
          <p:cNvPr id="2" name="Title 1"/>
          <p:cNvSpPr>
            <a:spLocks noGrp="1"/>
          </p:cNvSpPr>
          <p:nvPr>
            <p:ph type="title"/>
          </p:nvPr>
        </p:nvSpPr>
        <p:spPr>
          <a:xfrm>
            <a:off x="228600" y="225719"/>
            <a:ext cx="8686800" cy="479918"/>
          </a:xfrm>
        </p:spPr>
        <p:txBody>
          <a:bodyPr>
            <a:normAutofit fontScale="90000"/>
          </a:bodyPr>
          <a:lstStyle/>
          <a:p>
            <a:r>
              <a:rPr lang="en-US" dirty="0">
                <a:solidFill>
                  <a:schemeClr val="accent1"/>
                </a:solidFill>
              </a:rPr>
              <a:t>Some Docker vocabulary</a:t>
            </a: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br>
              <a:rPr lang="en-US" sz="1800" dirty="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Basic Docker Commands</a:t>
            </a:r>
          </a:p>
        </p:txBody>
      </p:sp>
      <p:sp>
        <p:nvSpPr>
          <p:cNvPr id="3" name="Content Placeholder 2"/>
          <p:cNvSpPr>
            <a:spLocks noGrp="1"/>
          </p:cNvSpPr>
          <p:nvPr>
            <p:ph idx="1"/>
          </p:nvPr>
        </p:nvSpPr>
        <p:spPr>
          <a:xfrm>
            <a:off x="228600" y="885524"/>
            <a:ext cx="8686800" cy="3747199"/>
          </a:xfrm>
          <a:prstGeom prst="rect">
            <a:avLst/>
          </a:prstGeom>
        </p:spPr>
        <p:txBody>
          <a:bodyPr>
            <a:normAutofit fontScale="70000" lnSpcReduction="20000"/>
          </a:bodyPr>
          <a:lstStyle/>
          <a:p>
            <a:pPr marL="0" indent="0">
              <a:buNone/>
            </a:pPr>
            <a:r>
              <a:rPr lang="en-US" dirty="0">
                <a:latin typeface="Consolas" charset="0"/>
                <a:ea typeface="Consolas" charset="0"/>
                <a:cs typeface="Consolas" charset="0"/>
              </a:rPr>
              <a:t>$ docker pull mikegcoleman/catweb:1.0</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images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run –d –p 5000:5000 –-name catweb mikegcoleman/</a:t>
            </a:r>
            <a:r>
              <a:rPr lang="en-US" dirty="0" err="1">
                <a:latin typeface="Consolas" charset="0"/>
                <a:ea typeface="Consolas" charset="0"/>
                <a:cs typeface="Consolas" charset="0"/>
              </a:rPr>
              <a:t>catweb:latest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ps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stop catweb (or &lt;container id&gt;)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a:t>
            </a:r>
            <a:r>
              <a:rPr lang="en-US" dirty="0">
                <a:latin typeface="Consolas" charset="0"/>
                <a:ea typeface="Consolas" charset="0"/>
                <a:cs typeface="Consolas" charset="0"/>
              </a:rPr>
              <a:t> catweb (or &lt;container id&gt;)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rmi</a:t>
            </a:r>
            <a:r>
              <a:rPr lang="en-US" dirty="0">
                <a:latin typeface="Consolas" charset="0"/>
                <a:ea typeface="Consolas" charset="0"/>
                <a:cs typeface="Consolas" charset="0"/>
              </a:rPr>
              <a:t> mikegcoleman/</a:t>
            </a:r>
            <a:r>
              <a:rPr lang="en-US" dirty="0" err="1">
                <a:latin typeface="Consolas" charset="0"/>
                <a:ea typeface="Consolas" charset="0"/>
                <a:cs typeface="Consolas" charset="0"/>
              </a:rPr>
              <a:t>catweb:latest</a:t>
            </a:r>
            <a:r>
              <a:rPr lang="en-US" dirty="0">
                <a:latin typeface="Consolas" charset="0"/>
                <a:ea typeface="Consolas" charset="0"/>
                <a:cs typeface="Consolas" charset="0"/>
              </a:rPr>
              <a:t> (or &lt;image id&gt;)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build –t mikegcoleman/catweb:2.0 . </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push mikegcoleman/catweb:2.0</a:t>
            </a:r>
          </a:p>
        </p:txBody>
      </p:sp>
    </p:spTree>
    <p:extLst>
      <p:ext uri="{BB962C8B-B14F-4D97-AF65-F5344CB8AC3E}">
        <p14:creationId xmlns:p14="http://schemas.microsoft.com/office/powerpoint/2010/main" val="291824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27</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Dockerfile – Linux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3" name="Text Placeholder 2"/>
          <p:cNvSpPr>
            <a:spLocks noGrp="1"/>
          </p:cNvSpPr>
          <p:nvPr>
            <p:ph type="body" sz="quarter" idx="13"/>
          </p:nvPr>
        </p:nvSpPr>
        <p:spPr/>
        <p:txBody>
          <a:bodyPr/>
          <a:lstStyle/>
          <a:p>
            <a:endParaRPr lang="en-US"/>
          </a:p>
        </p:txBody>
      </p:sp>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99" dirty="0">
                <a:solidFill>
                  <a:schemeClr val="accent1"/>
                </a:solidFill>
              </a:rPr>
              <a:t>Dockerfile – Windows Example</a:t>
            </a:r>
          </a:p>
        </p:txBody>
      </p:sp>
      <p:sp>
        <p:nvSpPr>
          <p:cNvPr id="2" name="Content Placeholder 1"/>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92" y="894042"/>
            <a:ext cx="8369468" cy="3750690"/>
          </a:xfrm>
          <a:prstGeom prst="rect">
            <a:avLst/>
          </a:prstGeom>
        </p:spPr>
      </p:pic>
    </p:spTree>
    <p:extLst>
      <p:ext uri="{BB962C8B-B14F-4D97-AF65-F5344CB8AC3E}">
        <p14:creationId xmlns:p14="http://schemas.microsoft.com/office/powerpoint/2010/main" val="1120590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Build, Ship, and Run</a:t>
            </a:r>
          </a:p>
        </p:txBody>
      </p:sp>
    </p:spTree>
    <p:extLst>
      <p:ext uri="{BB962C8B-B14F-4D97-AF65-F5344CB8AC3E}">
        <p14:creationId xmlns:p14="http://schemas.microsoft.com/office/powerpoint/2010/main" val="191038937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solidFill>
                  <a:schemeClr val="accent1">
                    <a:lumMod val="50000"/>
                  </a:schemeClr>
                </a:solidFill>
              </a:rPr>
              <a:t>Agenda</a:t>
            </a:r>
          </a:p>
        </p:txBody>
      </p:sp>
      <p:sp>
        <p:nvSpPr>
          <p:cNvPr id="5" name="Text Placeholder 4"/>
          <p:cNvSpPr>
            <a:spLocks noGrp="1"/>
          </p:cNvSpPr>
          <p:nvPr>
            <p:ph type="body" sz="quarter" idx="13"/>
          </p:nvPr>
        </p:nvSpPr>
        <p:spPr>
          <a:xfrm>
            <a:off x="228600" y="1132522"/>
            <a:ext cx="8686800" cy="2765709"/>
          </a:xfrm>
        </p:spPr>
        <p:txBody>
          <a:bodyPr/>
          <a:lstStyle/>
          <a:p>
            <a:pPr marL="342900" indent="-342900">
              <a:buFont typeface="Arial" panose="020B0604020202020204" pitchFamily="34" charset="0"/>
              <a:buChar char="•"/>
            </a:pPr>
            <a:r>
              <a:rPr lang="en-US" dirty="0">
                <a:solidFill>
                  <a:schemeClr val="tx1"/>
                </a:solidFill>
              </a:rPr>
              <a:t>Containers are NOT VMs</a:t>
            </a:r>
          </a:p>
          <a:p>
            <a:pPr marL="342900" indent="-342900">
              <a:buFont typeface="Arial" panose="020B0604020202020204" pitchFamily="34" charset="0"/>
              <a:buChar char="•"/>
            </a:pPr>
            <a:r>
              <a:rPr lang="en-US" dirty="0">
                <a:solidFill>
                  <a:schemeClr val="tx1"/>
                </a:solidFill>
              </a:rPr>
              <a:t>Working with Docker (Build, Ship, Run)</a:t>
            </a:r>
          </a:p>
          <a:p>
            <a:pPr marL="342900" indent="-342900">
              <a:buFont typeface="Arial" panose="020B0604020202020204" pitchFamily="34" charset="0"/>
              <a:buChar char="•"/>
            </a:pPr>
            <a:r>
              <a:rPr lang="en-US" dirty="0">
                <a:solidFill>
                  <a:schemeClr val="tx1"/>
                </a:solidFill>
              </a:rPr>
              <a:t>But Why?</a:t>
            </a:r>
          </a:p>
          <a:p>
            <a:pPr marL="342900" indent="-342900">
              <a:buFont typeface="Arial" panose="020B0604020202020204" pitchFamily="34" charset="0"/>
              <a:buChar char="•"/>
            </a:pPr>
            <a:r>
              <a:rPr lang="en-US" dirty="0">
                <a:solidFill>
                  <a:schemeClr val="tx1"/>
                </a:solidFill>
              </a:rPr>
              <a:t>Getting started</a:t>
            </a:r>
          </a:p>
          <a:p>
            <a:pPr marL="342900" indent="-342900">
              <a:buFont typeface="Arial" panose="020B0604020202020204" pitchFamily="34" charset="0"/>
              <a:buChar char="•"/>
            </a:pPr>
            <a:r>
              <a:rPr lang="en-US" dirty="0">
                <a:solidFill>
                  <a:schemeClr val="tx1"/>
                </a:solidFill>
              </a:rPr>
              <a:t>Q &amp; A</a:t>
            </a:r>
          </a:p>
        </p:txBody>
      </p:sp>
    </p:spTree>
    <p:extLst>
      <p:ext uri="{BB962C8B-B14F-4D97-AF65-F5344CB8AC3E}">
        <p14:creationId xmlns:p14="http://schemas.microsoft.com/office/powerpoint/2010/main" val="9577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Now you try it!</a:t>
            </a:r>
          </a:p>
        </p:txBody>
      </p:sp>
      <p:sp>
        <p:nvSpPr>
          <p:cNvPr id="4" name="Text Placeholder 3"/>
          <p:cNvSpPr>
            <a:spLocks noGrp="1"/>
          </p:cNvSpPr>
          <p:nvPr>
            <p:ph type="body" sz="quarter" idx="13"/>
          </p:nvPr>
        </p:nvSpPr>
        <p:spPr>
          <a:xfrm>
            <a:off x="228600" y="931540"/>
            <a:ext cx="8686800" cy="3977344"/>
          </a:xfrm>
        </p:spPr>
        <p:txBody>
          <a:bodyPr/>
          <a:lstStyle/>
          <a:p>
            <a:r>
              <a:rPr lang="en-US" dirty="0">
                <a:solidFill>
                  <a:schemeClr val="tx1"/>
                </a:solidFill>
              </a:rPr>
              <a:t>Visit</a:t>
            </a:r>
            <a:r>
              <a:rPr lang="en-US" dirty="0"/>
              <a:t> </a:t>
            </a:r>
            <a:r>
              <a:rPr lang="en-US" dirty="0">
                <a:hlinkClick r:id="rId3"/>
              </a:rPr>
              <a:t>http://docs.docker.com/installation</a:t>
            </a:r>
            <a:endParaRPr lang="en-US" dirty="0"/>
          </a:p>
          <a:p>
            <a:endParaRPr lang="en-US" dirty="0">
              <a:solidFill>
                <a:schemeClr val="tx1"/>
              </a:solidFill>
            </a:endParaRPr>
          </a:p>
          <a:p>
            <a:r>
              <a:rPr lang="en-US" dirty="0">
                <a:solidFill>
                  <a:schemeClr val="tx1"/>
                </a:solidFill>
              </a:rPr>
              <a:t>Install the right version of Docker for your machine</a:t>
            </a:r>
          </a:p>
          <a:p>
            <a:pPr lvl="1"/>
            <a:r>
              <a:rPr lang="en-US" dirty="0"/>
              <a:t>Docker for Mac</a:t>
            </a:r>
          </a:p>
          <a:p>
            <a:pPr lvl="1"/>
            <a:r>
              <a:rPr lang="en-US" dirty="0"/>
              <a:t>Docker for Windows</a:t>
            </a:r>
          </a:p>
          <a:p>
            <a:endParaRPr lang="en-US" dirty="0">
              <a:solidFill>
                <a:schemeClr val="tx1"/>
              </a:solidFill>
            </a:endParaRPr>
          </a:p>
          <a:p>
            <a:r>
              <a:rPr lang="en-US" dirty="0">
                <a:solidFill>
                  <a:schemeClr val="tx1"/>
                </a:solidFill>
              </a:rPr>
              <a:t>After Docker is installed, run Catweb</a:t>
            </a:r>
          </a:p>
          <a:p>
            <a:pPr marL="177428" lvl="1"/>
            <a:r>
              <a:rPr lang="en-US" dirty="0">
                <a:latin typeface="Consolas" charset="0"/>
                <a:ea typeface="Consolas" charset="0"/>
                <a:cs typeface="Consolas" charset="0"/>
              </a:rPr>
              <a:t>docker run –d –p 5000:5000 --name catweb mikegcoleman/catweb</a:t>
            </a:r>
          </a:p>
          <a:p>
            <a:endParaRPr lang="en-US" dirty="0">
              <a:solidFill>
                <a:schemeClr val="tx1"/>
              </a:solidFill>
              <a:ea typeface="Segoe Print" charset="0"/>
              <a:cs typeface="Segoe Print" charset="0"/>
            </a:endParaRPr>
          </a:p>
          <a:p>
            <a:r>
              <a:rPr lang="en-US" dirty="0">
                <a:solidFill>
                  <a:schemeClr val="tx1"/>
                </a:solidFill>
                <a:ea typeface="Segoe Print" charset="0"/>
                <a:cs typeface="Segoe Print" charset="0"/>
              </a:rPr>
              <a:t>Browse</a:t>
            </a:r>
            <a:r>
              <a:rPr lang="en-US" dirty="0">
                <a:solidFill>
                  <a:schemeClr val="tx1"/>
                </a:solidFill>
                <a:latin typeface="Segoe Print" charset="0"/>
                <a:ea typeface="Segoe Print" charset="0"/>
                <a:cs typeface="Segoe Print" charset="0"/>
              </a:rPr>
              <a:t> </a:t>
            </a:r>
            <a:r>
              <a:rPr lang="en-US" dirty="0">
                <a:solidFill>
                  <a:schemeClr val="tx1"/>
                </a:solidFill>
                <a:ea typeface="Segoe Print" charset="0"/>
                <a:cs typeface="Segoe Print" charset="0"/>
              </a:rPr>
              <a:t>to port 5000 on your machine</a:t>
            </a:r>
          </a:p>
          <a:p>
            <a:pPr marL="177428" lvl="1"/>
            <a:r>
              <a:rPr lang="en-US" dirty="0">
                <a:latin typeface="Consolas" charset="0"/>
                <a:ea typeface="Consolas" charset="0"/>
                <a:cs typeface="Consolas" charset="0"/>
              </a:rPr>
              <a:t>http://localhost:5000</a:t>
            </a:r>
          </a:p>
        </p:txBody>
      </p:sp>
    </p:spTree>
    <p:extLst>
      <p:ext uri="{BB962C8B-B14F-4D97-AF65-F5344CB8AC3E}">
        <p14:creationId xmlns:p14="http://schemas.microsoft.com/office/powerpoint/2010/main" val="24145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Docker Container Architecture</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4022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32</a:t>
            </a:fld>
            <a:endParaRPr lang="en-US"/>
          </a:p>
        </p:txBody>
      </p:sp>
      <p:sp>
        <p:nvSpPr>
          <p:cNvPr id="2" name="Title 1"/>
          <p:cNvSpPr>
            <a:spLocks noGrp="1"/>
          </p:cNvSpPr>
          <p:nvPr>
            <p:ph type="title"/>
          </p:nvPr>
        </p:nvSpPr>
        <p:spPr>
          <a:prstGeom prst="rect">
            <a:avLst/>
          </a:prstGeom>
        </p:spPr>
        <p:txBody>
          <a:bodyPr>
            <a:normAutofit fontScale="90000"/>
          </a:bodyPr>
          <a:lstStyle/>
          <a:p>
            <a:r>
              <a:rPr lang="en-US" dirty="0"/>
              <a:t>Image Layers</a:t>
            </a:r>
          </a:p>
        </p:txBody>
      </p:sp>
      <p:grpSp>
        <p:nvGrpSpPr>
          <p:cNvPr id="24" name="Group 23"/>
          <p:cNvGrpSpPr/>
          <p:nvPr/>
        </p:nvGrpSpPr>
        <p:grpSpPr>
          <a:xfrm>
            <a:off x="1578538" y="1075703"/>
            <a:ext cx="6015793" cy="3438544"/>
            <a:chOff x="1097275" y="748444"/>
            <a:chExt cx="6015793" cy="3438544"/>
          </a:xfrm>
        </p:grpSpPr>
        <p:sp>
          <p:nvSpPr>
            <p:cNvPr id="5" name="Cube 4"/>
            <p:cNvSpPr/>
            <p:nvPr/>
          </p:nvSpPr>
          <p:spPr>
            <a:xfrm>
              <a:off x="1097277" y="3609473"/>
              <a:ext cx="6015791" cy="57751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83907" y="3817656"/>
              <a:ext cx="5621154" cy="369332"/>
            </a:xfrm>
            <a:prstGeom prst="rect">
              <a:avLst/>
            </a:prstGeom>
            <a:noFill/>
          </p:spPr>
          <p:txBody>
            <a:bodyPr wrap="square" rtlCol="0">
              <a:spAutoFit/>
            </a:bodyPr>
            <a:lstStyle/>
            <a:p>
              <a:pPr algn="ctr"/>
              <a:r>
                <a:rPr lang="en-US" dirty="0"/>
                <a:t>Kernel</a:t>
              </a:r>
            </a:p>
          </p:txBody>
        </p:sp>
        <p:sp>
          <p:nvSpPr>
            <p:cNvPr id="12" name="Cube 11"/>
            <p:cNvSpPr/>
            <p:nvPr/>
          </p:nvSpPr>
          <p:spPr>
            <a:xfrm>
              <a:off x="1097277" y="3136049"/>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097276" y="2662625"/>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1097276" y="218697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1097276" y="1711327"/>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1097275" y="123336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097275" y="748444"/>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83907" y="3302603"/>
              <a:ext cx="5621154" cy="369332"/>
            </a:xfrm>
            <a:prstGeom prst="rect">
              <a:avLst/>
            </a:prstGeom>
            <a:noFill/>
          </p:spPr>
          <p:txBody>
            <a:bodyPr wrap="square" rtlCol="0">
              <a:spAutoFit/>
            </a:bodyPr>
            <a:lstStyle/>
            <a:p>
              <a:pPr algn="ctr"/>
              <a:r>
                <a:rPr lang="en-US" dirty="0"/>
                <a:t>Alpine Linux</a:t>
              </a:r>
            </a:p>
          </p:txBody>
        </p:sp>
        <p:sp>
          <p:nvSpPr>
            <p:cNvPr id="19" name="TextBox 18"/>
            <p:cNvSpPr txBox="1"/>
            <p:nvPr/>
          </p:nvSpPr>
          <p:spPr>
            <a:xfrm>
              <a:off x="1183907" y="2826953"/>
              <a:ext cx="5621154" cy="369332"/>
            </a:xfrm>
            <a:prstGeom prst="rect">
              <a:avLst/>
            </a:prstGeom>
            <a:noFill/>
          </p:spPr>
          <p:txBody>
            <a:bodyPr wrap="square" rtlCol="0">
              <a:spAutoFit/>
            </a:bodyPr>
            <a:lstStyle/>
            <a:p>
              <a:pPr algn="ctr"/>
              <a:r>
                <a:rPr lang="en-US" dirty="0"/>
                <a:t>Install Python and Pip</a:t>
              </a:r>
            </a:p>
          </p:txBody>
        </p:sp>
        <p:sp>
          <p:nvSpPr>
            <p:cNvPr id="20" name="TextBox 19"/>
            <p:cNvSpPr txBox="1"/>
            <p:nvPr/>
          </p:nvSpPr>
          <p:spPr>
            <a:xfrm>
              <a:off x="1183907" y="2353529"/>
              <a:ext cx="5621154" cy="369332"/>
            </a:xfrm>
            <a:prstGeom prst="rect">
              <a:avLst/>
            </a:prstGeom>
            <a:noFill/>
          </p:spPr>
          <p:txBody>
            <a:bodyPr wrap="square" rtlCol="0">
              <a:spAutoFit/>
            </a:bodyPr>
            <a:lstStyle/>
            <a:p>
              <a:pPr algn="ctr"/>
              <a:r>
                <a:rPr lang="en-US" dirty="0"/>
                <a:t>Upgrade Pip</a:t>
              </a:r>
            </a:p>
          </p:txBody>
        </p:sp>
        <p:sp>
          <p:nvSpPr>
            <p:cNvPr id="21" name="TextBox 20"/>
            <p:cNvSpPr txBox="1"/>
            <p:nvPr/>
          </p:nvSpPr>
          <p:spPr>
            <a:xfrm>
              <a:off x="1183907" y="1889937"/>
              <a:ext cx="5621154" cy="369332"/>
            </a:xfrm>
            <a:prstGeom prst="rect">
              <a:avLst/>
            </a:prstGeom>
            <a:noFill/>
          </p:spPr>
          <p:txBody>
            <a:bodyPr wrap="square" rtlCol="0">
              <a:spAutoFit/>
            </a:bodyPr>
            <a:lstStyle/>
            <a:p>
              <a:pPr algn="ctr"/>
              <a:r>
                <a:rPr lang="en-US" dirty="0"/>
                <a:t>Copy Requirements</a:t>
              </a:r>
            </a:p>
          </p:txBody>
        </p:sp>
        <p:sp>
          <p:nvSpPr>
            <p:cNvPr id="22" name="TextBox 21"/>
            <p:cNvSpPr txBox="1"/>
            <p:nvPr/>
          </p:nvSpPr>
          <p:spPr>
            <a:xfrm>
              <a:off x="1183907" y="1398401"/>
              <a:ext cx="5621154" cy="369332"/>
            </a:xfrm>
            <a:prstGeom prst="rect">
              <a:avLst/>
            </a:prstGeom>
            <a:noFill/>
          </p:spPr>
          <p:txBody>
            <a:bodyPr wrap="square" rtlCol="0">
              <a:spAutoFit/>
            </a:bodyPr>
            <a:lstStyle/>
            <a:p>
              <a:pPr algn="ctr"/>
              <a:r>
                <a:rPr lang="en-US" dirty="0"/>
                <a:t>Install Requirements</a:t>
              </a:r>
            </a:p>
          </p:txBody>
        </p:sp>
        <p:sp>
          <p:nvSpPr>
            <p:cNvPr id="23" name="TextBox 22"/>
            <p:cNvSpPr txBox="1"/>
            <p:nvPr/>
          </p:nvSpPr>
          <p:spPr>
            <a:xfrm>
              <a:off x="1183907" y="947693"/>
              <a:ext cx="5621154" cy="369332"/>
            </a:xfrm>
            <a:prstGeom prst="rect">
              <a:avLst/>
            </a:prstGeom>
            <a:noFill/>
          </p:spPr>
          <p:txBody>
            <a:bodyPr wrap="square" rtlCol="0">
              <a:spAutoFit/>
              <a:scene3d>
                <a:camera prst="orthographicFront">
                  <a:rot lat="15600000" lon="0" rev="0"/>
                </a:camera>
                <a:lightRig rig="threePt" dir="t"/>
              </a:scene3d>
              <a:flatTx/>
            </a:bodyPr>
            <a:lstStyle/>
            <a:p>
              <a:pPr algn="ctr"/>
              <a:r>
                <a:rPr lang="is-IS" dirty="0"/>
                <a:t>…</a:t>
              </a:r>
              <a:endParaRPr lang="en-US" dirty="0"/>
            </a:p>
          </p:txBody>
        </p:sp>
      </p:grpSp>
    </p:spTree>
    <p:extLst>
      <p:ext uri="{BB962C8B-B14F-4D97-AF65-F5344CB8AC3E}">
        <p14:creationId xmlns:p14="http://schemas.microsoft.com/office/powerpoint/2010/main" val="70342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33</a:t>
            </a:fld>
            <a:endParaRPr lang="en"/>
          </a:p>
        </p:txBody>
      </p:sp>
      <p:sp>
        <p:nvSpPr>
          <p:cNvPr id="2" name="Title 1"/>
          <p:cNvSpPr>
            <a:spLocks noGrp="1"/>
          </p:cNvSpPr>
          <p:nvPr>
            <p:ph type="title"/>
          </p:nvPr>
        </p:nvSpPr>
        <p:spPr/>
        <p:txBody>
          <a:bodyPr>
            <a:normAutofit fontScale="90000"/>
          </a:bodyPr>
          <a:lstStyle/>
          <a:p>
            <a:r>
              <a:rPr lang="en-US" dirty="0">
                <a:solidFill>
                  <a:schemeClr val="accent1"/>
                </a:solidFill>
              </a:rPr>
              <a:t>Docker File System</a:t>
            </a:r>
          </a:p>
        </p:txBody>
      </p:sp>
      <p:sp>
        <p:nvSpPr>
          <p:cNvPr id="3" name="Text Placeholder 2"/>
          <p:cNvSpPr>
            <a:spLocks noGrp="1"/>
          </p:cNvSpPr>
          <p:nvPr>
            <p:ph type="body" sz="quarter" idx="13"/>
          </p:nvPr>
        </p:nvSpPr>
        <p:spPr>
          <a:xfrm>
            <a:off x="228600" y="911139"/>
            <a:ext cx="8686800" cy="3593481"/>
          </a:xfrm>
        </p:spPr>
        <p:txBody>
          <a:bodyPr/>
          <a:lstStyle/>
          <a:p>
            <a:pPr marL="342900" indent="-342900">
              <a:buClr>
                <a:schemeClr val="accent1"/>
              </a:buClr>
              <a:buFont typeface="Arial" charset="0"/>
              <a:buChar char="•"/>
            </a:pPr>
            <a:r>
              <a:rPr lang="en-US" sz="2000" dirty="0">
                <a:solidFill>
                  <a:schemeClr val="tx1"/>
                </a:solidFill>
              </a:rPr>
              <a:t>Logical file system by grouping different file system primitives into branches (directories, file systems, </a:t>
            </a:r>
            <a:r>
              <a:rPr lang="en-US" sz="2000" dirty="0" err="1">
                <a:solidFill>
                  <a:schemeClr val="tx1"/>
                </a:solidFill>
              </a:rPr>
              <a:t>subvolumes</a:t>
            </a:r>
            <a:r>
              <a:rPr lang="en-US" sz="2000" dirty="0">
                <a:solidFill>
                  <a:schemeClr val="tx1"/>
                </a:solidFill>
              </a:rPr>
              <a:t>, snapshots)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Each branch represents a layer in a Docker image</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Allows images to be constructed / deconstructed as needed vs. a huge monolithic image (</a:t>
            </a:r>
            <a:r>
              <a:rPr lang="en-US" sz="2000" dirty="0" err="1">
                <a:solidFill>
                  <a:schemeClr val="tx1"/>
                </a:solidFill>
              </a:rPr>
              <a:t>ala</a:t>
            </a:r>
            <a:r>
              <a:rPr lang="en-US" sz="2000" dirty="0">
                <a:solidFill>
                  <a:schemeClr val="tx1"/>
                </a:solidFill>
              </a:rPr>
              <a:t> traditional virtual machines)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When a container is started a writeable layer is added to the “top” of the file system</a:t>
            </a:r>
          </a:p>
        </p:txBody>
      </p:sp>
    </p:spTree>
    <p:extLst>
      <p:ext uri="{BB962C8B-B14F-4D97-AF65-F5344CB8AC3E}">
        <p14:creationId xmlns:p14="http://schemas.microsoft.com/office/powerpoint/2010/main" val="727542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34</a:t>
            </a:fld>
            <a:endParaRPr lang="en"/>
          </a:p>
        </p:txBody>
      </p:sp>
      <p:sp>
        <p:nvSpPr>
          <p:cNvPr id="2" name="Title 1"/>
          <p:cNvSpPr>
            <a:spLocks noGrp="1"/>
          </p:cNvSpPr>
          <p:nvPr>
            <p:ph type="title"/>
          </p:nvPr>
        </p:nvSpPr>
        <p:spPr/>
        <p:txBody>
          <a:bodyPr>
            <a:normAutofit fontScale="90000"/>
          </a:bodyPr>
          <a:lstStyle/>
          <a:p>
            <a:r>
              <a:rPr lang="en-US" dirty="0">
                <a:solidFill>
                  <a:schemeClr val="accent1"/>
                </a:solidFill>
              </a:rPr>
              <a:t>Copy on Write</a:t>
            </a:r>
          </a:p>
        </p:txBody>
      </p:sp>
      <p:sp>
        <p:nvSpPr>
          <p:cNvPr id="3" name="Text Placeholder 2"/>
          <p:cNvSpPr>
            <a:spLocks noGrp="1"/>
          </p:cNvSpPr>
          <p:nvPr>
            <p:ph type="body" sz="quarter" idx="13"/>
          </p:nvPr>
        </p:nvSpPr>
        <p:spPr>
          <a:xfrm>
            <a:off x="228600" y="1007395"/>
            <a:ext cx="8686800" cy="3112218"/>
          </a:xfrm>
        </p:spPr>
        <p:txBody>
          <a:bodyPr/>
          <a:lstStyle/>
          <a:p>
            <a:r>
              <a:rPr lang="en-US" dirty="0">
                <a:solidFill>
                  <a:schemeClr val="tx1"/>
                </a:solidFill>
              </a:rPr>
              <a:t>Super efficient:</a:t>
            </a:r>
          </a:p>
          <a:p>
            <a:pPr lvl="1"/>
            <a:r>
              <a:rPr lang="en-US" dirty="0"/>
              <a:t>Sub second instantiation times for containers</a:t>
            </a:r>
          </a:p>
          <a:p>
            <a:pPr lvl="1"/>
            <a:r>
              <a:rPr lang="en-US" dirty="0"/>
              <a:t>New container can take &lt;1 Mb of space</a:t>
            </a:r>
          </a:p>
          <a:p>
            <a:pPr lvl="1"/>
            <a:endParaRPr lang="en-US" dirty="0"/>
          </a:p>
          <a:p>
            <a:r>
              <a:rPr lang="en-US" dirty="0">
                <a:solidFill>
                  <a:schemeClr val="tx1"/>
                </a:solidFill>
              </a:rPr>
              <a:t>Containers appears to be a copy of the original image</a:t>
            </a:r>
          </a:p>
          <a:p>
            <a:r>
              <a:rPr lang="en-US" dirty="0">
                <a:solidFill>
                  <a:schemeClr val="tx1"/>
                </a:solidFill>
              </a:rPr>
              <a:t>But, it is really just a link to the original shared image</a:t>
            </a:r>
          </a:p>
          <a:p>
            <a:endParaRPr lang="en-US" dirty="0">
              <a:solidFill>
                <a:schemeClr val="tx1"/>
              </a:solidFill>
            </a:endParaRPr>
          </a:p>
          <a:p>
            <a:r>
              <a:rPr lang="en-US" dirty="0">
                <a:solidFill>
                  <a:schemeClr val="tx1"/>
                </a:solidFill>
              </a:rPr>
              <a:t>If someone writes a change to the file system, a copy of the affected file/directory is “copied up”</a:t>
            </a:r>
          </a:p>
        </p:txBody>
      </p:sp>
    </p:spTree>
    <p:extLst>
      <p:ext uri="{BB962C8B-B14F-4D97-AF65-F5344CB8AC3E}">
        <p14:creationId xmlns:p14="http://schemas.microsoft.com/office/powerpoint/2010/main" val="30390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35</a:t>
            </a:fld>
            <a:endParaRPr lang="en" dirty="0"/>
          </a:p>
        </p:txBody>
      </p:sp>
      <p:sp>
        <p:nvSpPr>
          <p:cNvPr id="2" name="Title 1"/>
          <p:cNvSpPr>
            <a:spLocks noGrp="1"/>
          </p:cNvSpPr>
          <p:nvPr>
            <p:ph type="title"/>
          </p:nvPr>
        </p:nvSpPr>
        <p:spPr/>
        <p:txBody>
          <a:bodyPr>
            <a:normAutofit fontScale="90000"/>
          </a:bodyPr>
          <a:lstStyle/>
          <a:p>
            <a:r>
              <a:rPr lang="en-US" dirty="0">
                <a:solidFill>
                  <a:schemeClr val="accent1"/>
                </a:solidFill>
              </a:rPr>
              <a:t>What about data persistence?</a:t>
            </a:r>
          </a:p>
        </p:txBody>
      </p:sp>
      <p:sp>
        <p:nvSpPr>
          <p:cNvPr id="3" name="Text Placeholder 2"/>
          <p:cNvSpPr>
            <a:spLocks noGrp="1"/>
          </p:cNvSpPr>
          <p:nvPr>
            <p:ph type="body" sz="quarter" idx="13"/>
          </p:nvPr>
        </p:nvSpPr>
        <p:spPr>
          <a:xfrm>
            <a:off x="315227" y="853701"/>
            <a:ext cx="8686800" cy="3814863"/>
          </a:xfrm>
        </p:spPr>
        <p:txBody>
          <a:bodyPr>
            <a:noAutofit/>
          </a:bodyPr>
          <a:lstStyle/>
          <a:p>
            <a:pPr marL="228600" indent="-228600">
              <a:buClr>
                <a:schemeClr val="accent1"/>
              </a:buClr>
              <a:buFont typeface="Arial" charset="0"/>
              <a:buChar char="•"/>
            </a:pPr>
            <a:r>
              <a:rPr lang="en-US" sz="1800" dirty="0">
                <a:solidFill>
                  <a:schemeClr val="tx1"/>
                </a:solidFill>
              </a:rPr>
              <a:t>Volumes allow you to specify a directory in the container that exists outside of the docker file system structure</a:t>
            </a:r>
          </a:p>
          <a:p>
            <a:pPr>
              <a:buClr>
                <a:schemeClr val="accent1"/>
              </a:buClr>
            </a:pP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used to share (and persist) data between containers</a:t>
            </a:r>
            <a:br>
              <a:rPr lang="en-US" sz="1800" dirty="0">
                <a:solidFill>
                  <a:schemeClr val="tx1"/>
                </a:solidFill>
              </a:rPr>
            </a:br>
            <a:r>
              <a:rPr lang="en-US" sz="1800" dirty="0"/>
              <a:t>	</a:t>
            </a: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Directory persists after the container is deleted </a:t>
            </a:r>
          </a:p>
          <a:p>
            <a:pPr marL="571500" lvl="2" indent="-228600">
              <a:buClr>
                <a:schemeClr val="accent1"/>
              </a:buClr>
            </a:pPr>
            <a:r>
              <a:rPr lang="en-US" dirty="0"/>
              <a:t>Unless you explicitly delete it</a:t>
            </a:r>
            <a:br>
              <a:rPr lang="en-US" dirty="0"/>
            </a:b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created in a Dockerfile or via CLI</a:t>
            </a:r>
          </a:p>
          <a:p>
            <a:pPr lvl="1">
              <a:buClr>
                <a:schemeClr val="accent1"/>
              </a:buClr>
            </a:pPr>
            <a:endParaRPr lang="en-US" dirty="0"/>
          </a:p>
        </p:txBody>
      </p:sp>
    </p:spTree>
    <p:extLst>
      <p:ext uri="{BB962C8B-B14F-4D97-AF65-F5344CB8AC3E}">
        <p14:creationId xmlns:p14="http://schemas.microsoft.com/office/powerpoint/2010/main" val="1817811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But Why?</a:t>
            </a: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72948052"/>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3" name="Shape 453"/>
          <p:cNvSpPr txBox="1">
            <a:spLocks noGrp="1"/>
          </p:cNvSpPr>
          <p:nvPr>
            <p:ph type="sldNum" idx="12"/>
          </p:nvPr>
        </p:nvSpPr>
        <p:spPr>
          <a:xfrm>
            <a:off x="229217" y="4768192"/>
            <a:ext cx="2161454" cy="273804"/>
          </a:xfrm>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 sz="900">
                <a:solidFill>
                  <a:srgbClr val="797979"/>
                </a:solidFill>
                <a:latin typeface="Arial"/>
                <a:ea typeface="Arial"/>
                <a:cs typeface="Arial"/>
                <a:sym typeface="Arial"/>
              </a:rPr>
              <a:pPr>
                <a:buClr>
                  <a:srgbClr val="797979"/>
                </a:buClr>
                <a:buSzPct val="25000"/>
              </a:pPr>
              <a:t>38</a:t>
            </a:fld>
            <a:endParaRPr lang="en" sz="900">
              <a:solidFill>
                <a:srgbClr val="797979"/>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a:solidFill>
                  <a:schemeClr val="dk1"/>
                </a:solidFill>
                <a:latin typeface="Arial"/>
                <a:ea typeface="Arial"/>
                <a:cs typeface="Arial"/>
                <a:sym typeface="Arial"/>
              </a:rPr>
              <a:t>Eliminate</a:t>
            </a:r>
          </a:p>
          <a:p>
            <a:pPr algn="ctr">
              <a:buSzPct val="25000"/>
            </a:pPr>
            <a:r>
              <a:rPr lang="en" sz="160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p:nvPr/>
        </p:nvSpPr>
        <p:spPr>
          <a:xfrm rot="10800000">
            <a:off x="1347009" y="3571199"/>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8" name="Shape 508"/>
          <p:cNvSpPr/>
          <p:nvPr/>
        </p:nvSpPr>
        <p:spPr>
          <a:xfrm rot="10800000">
            <a:off x="1353997" y="2279804"/>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9" name="Shape 509"/>
          <p:cNvSpPr/>
          <p:nvPr/>
        </p:nvSpPr>
        <p:spPr>
          <a:xfrm rot="10800000">
            <a:off x="1347012" y="1087092"/>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10" name="Shape 510"/>
          <p:cNvSpPr txBox="1">
            <a:spLocks noGrp="1"/>
          </p:cNvSpPr>
          <p:nvPr>
            <p:ph type="title"/>
          </p:nvPr>
        </p:nvSpPr>
        <p:spPr>
          <a:xfrm>
            <a:off x="243502" y="208317"/>
            <a:ext cx="8642711" cy="613083"/>
          </a:xfrm>
          <a:prstGeom prst="rect">
            <a:avLst/>
          </a:prstGeom>
          <a:noFill/>
          <a:ln>
            <a:noFill/>
          </a:ln>
        </p:spPr>
        <p:txBody>
          <a:bodyPr vert="horz" wrap="square" lIns="91412" tIns="91412" rIns="91412" bIns="91412" rtlCol="0" anchor="ctr" anchorCtr="0">
            <a:noAutofit/>
          </a:bodyPr>
          <a:lstStyle/>
          <a:p>
            <a:pPr>
              <a:spcBef>
                <a:spcPts val="0"/>
              </a:spcBef>
              <a:buClr>
                <a:schemeClr val="dk2"/>
              </a:buClr>
              <a:buSzPct val="25000"/>
            </a:pPr>
            <a:r>
              <a:rPr lang="en" sz="2800" dirty="0">
                <a:solidFill>
                  <a:schemeClr val="dk2"/>
                </a:solidFill>
                <a:ea typeface="Arial"/>
                <a:cs typeface="Arial"/>
                <a:sym typeface="Arial"/>
              </a:rPr>
              <a:t>One platform delivers one journey for all applications</a:t>
            </a:r>
          </a:p>
        </p:txBody>
      </p:sp>
      <p:sp>
        <p:nvSpPr>
          <p:cNvPr id="511" name="Shape 511"/>
          <p:cNvSpPr/>
          <p:nvPr/>
        </p:nvSpPr>
        <p:spPr>
          <a:xfrm>
            <a:off x="1007871" y="1120796"/>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1</a:t>
            </a:r>
          </a:p>
        </p:txBody>
      </p:sp>
      <p:sp>
        <p:nvSpPr>
          <p:cNvPr id="512" name="Shape 512"/>
          <p:cNvSpPr txBox="1"/>
          <p:nvPr/>
        </p:nvSpPr>
        <p:spPr>
          <a:xfrm>
            <a:off x="2046372" y="1240084"/>
            <a:ext cx="4934980"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Containerize Legacy Applications</a:t>
            </a:r>
          </a:p>
          <a:p>
            <a:pPr>
              <a:buSzPct val="25000"/>
            </a:pPr>
            <a:r>
              <a:rPr lang="en">
                <a:solidFill>
                  <a:srgbClr val="7F7F7F"/>
                </a:solidFill>
                <a:latin typeface="Arial"/>
                <a:ea typeface="Arial"/>
                <a:cs typeface="Arial"/>
                <a:sym typeface="Arial"/>
              </a:rPr>
              <a:t>Lift and shift for portability and efficiency</a:t>
            </a:r>
          </a:p>
        </p:txBody>
      </p:sp>
      <p:sp>
        <p:nvSpPr>
          <p:cNvPr id="513" name="Shape 513"/>
          <p:cNvSpPr/>
          <p:nvPr/>
        </p:nvSpPr>
        <p:spPr>
          <a:xfrm>
            <a:off x="1009530" y="2406234"/>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2</a:t>
            </a:r>
          </a:p>
        </p:txBody>
      </p:sp>
      <p:sp>
        <p:nvSpPr>
          <p:cNvPr id="514" name="Shape 514"/>
          <p:cNvSpPr/>
          <p:nvPr/>
        </p:nvSpPr>
        <p:spPr>
          <a:xfrm>
            <a:off x="1007894" y="3677971"/>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3</a:t>
            </a:r>
          </a:p>
        </p:txBody>
      </p:sp>
      <p:sp>
        <p:nvSpPr>
          <p:cNvPr id="515" name="Shape 515"/>
          <p:cNvSpPr txBox="1"/>
          <p:nvPr/>
        </p:nvSpPr>
        <p:spPr>
          <a:xfrm>
            <a:off x="2046372" y="2400421"/>
            <a:ext cx="5362323"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Transform Legacy to Microservices </a:t>
            </a:r>
          </a:p>
          <a:p>
            <a:pPr>
              <a:buSzPct val="25000"/>
            </a:pPr>
            <a:r>
              <a:rPr lang="en">
                <a:solidFill>
                  <a:srgbClr val="7F7F7F"/>
                </a:solidFill>
                <a:latin typeface="Arial"/>
                <a:ea typeface="Arial"/>
                <a:cs typeface="Arial"/>
                <a:sym typeface="Arial"/>
              </a:rPr>
              <a:t>Look for shared services to transform</a:t>
            </a:r>
          </a:p>
        </p:txBody>
      </p:sp>
      <p:sp>
        <p:nvSpPr>
          <p:cNvPr id="516" name="Shape 516"/>
          <p:cNvSpPr txBox="1"/>
          <p:nvPr/>
        </p:nvSpPr>
        <p:spPr>
          <a:xfrm>
            <a:off x="2042026" y="3677971"/>
            <a:ext cx="4086366"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Accelerate New Applications</a:t>
            </a:r>
          </a:p>
          <a:p>
            <a:pPr>
              <a:buSzPct val="25000"/>
            </a:pPr>
            <a:r>
              <a:rPr lang="en">
                <a:solidFill>
                  <a:srgbClr val="7F7F7F"/>
                </a:solidFill>
                <a:latin typeface="Arial"/>
                <a:ea typeface="Arial"/>
                <a:cs typeface="Arial"/>
                <a:sym typeface="Arial"/>
              </a:rPr>
              <a:t>Greenfield innovation</a:t>
            </a:r>
          </a:p>
        </p:txBody>
      </p:sp>
      <p:sp>
        <p:nvSpPr>
          <p:cNvPr id="517" name="Shape 517"/>
          <p:cNvSpPr/>
          <p:nvPr/>
        </p:nvSpPr>
        <p:spPr>
          <a:xfrm rot="5400000">
            <a:off x="7662865" y="2714983"/>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18" name="Shape 518"/>
          <p:cNvSpPr/>
          <p:nvPr/>
        </p:nvSpPr>
        <p:spPr>
          <a:xfrm rot="5400000">
            <a:off x="7449320" y="2599408"/>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19" name="Shape 519"/>
          <p:cNvSpPr/>
          <p:nvPr/>
        </p:nvSpPr>
        <p:spPr>
          <a:xfrm rot="5400000">
            <a:off x="7449320" y="281131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grpSp>
        <p:nvGrpSpPr>
          <p:cNvPr id="520" name="Shape 520"/>
          <p:cNvGrpSpPr/>
          <p:nvPr/>
        </p:nvGrpSpPr>
        <p:grpSpPr>
          <a:xfrm>
            <a:off x="6515659" y="1443120"/>
            <a:ext cx="448210" cy="327280"/>
            <a:chOff x="11664950" y="10985500"/>
            <a:chExt cx="1851023" cy="1449387"/>
          </a:xfrm>
        </p:grpSpPr>
        <p:sp>
          <p:nvSpPr>
            <p:cNvPr id="521" name="Shape 521"/>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2" name="Shape 522"/>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3" name="Shape 523"/>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pic>
        <p:nvPicPr>
          <p:cNvPr id="524" name="Shape 524"/>
          <p:cNvPicPr preferRelativeResize="0"/>
          <p:nvPr/>
        </p:nvPicPr>
        <p:blipFill rotWithShape="1">
          <a:blip r:embed="rId3">
            <a:alphaModFix/>
          </a:blip>
          <a:srcRect/>
          <a:stretch/>
        </p:blipFill>
        <p:spPr>
          <a:xfrm>
            <a:off x="6673098" y="1122936"/>
            <a:ext cx="656159" cy="656159"/>
          </a:xfrm>
          <a:prstGeom prst="rect">
            <a:avLst/>
          </a:prstGeom>
          <a:noFill/>
          <a:ln>
            <a:noFill/>
          </a:ln>
        </p:spPr>
      </p:pic>
      <p:grpSp>
        <p:nvGrpSpPr>
          <p:cNvPr id="525" name="Shape 525"/>
          <p:cNvGrpSpPr/>
          <p:nvPr/>
        </p:nvGrpSpPr>
        <p:grpSpPr>
          <a:xfrm>
            <a:off x="6515659" y="2611905"/>
            <a:ext cx="448210" cy="327280"/>
            <a:chOff x="11664950" y="10985500"/>
            <a:chExt cx="1851023" cy="1449387"/>
          </a:xfrm>
        </p:grpSpPr>
        <p:sp>
          <p:nvSpPr>
            <p:cNvPr id="526" name="Shape 526"/>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7" name="Shape 527"/>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8" name="Shape 528"/>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sp>
        <p:nvSpPr>
          <p:cNvPr id="529" name="Shape 529"/>
          <p:cNvSpPr/>
          <p:nvPr/>
        </p:nvSpPr>
        <p:spPr>
          <a:xfrm>
            <a:off x="6893432" y="2322425"/>
            <a:ext cx="755552" cy="283907"/>
          </a:xfrm>
          <a:prstGeom prst="uturnArrow">
            <a:avLst>
              <a:gd name="adj1" fmla="val 2912"/>
              <a:gd name="adj2" fmla="val 13956"/>
              <a:gd name="adj3" fmla="val 33496"/>
              <a:gd name="adj4" fmla="val 66504"/>
              <a:gd name="adj5" fmla="val 100000"/>
            </a:avLst>
          </a:prstGeom>
          <a:solidFill>
            <a:schemeClr val="dk1"/>
          </a:solidFill>
          <a:ln w="9525" cap="flat" cmpd="sng">
            <a:solidFill>
              <a:schemeClr val="dk1"/>
            </a:solidFill>
            <a:prstDash val="solid"/>
            <a:miter/>
            <a:headEnd type="none" w="med" len="med"/>
            <a:tailEnd type="none" w="med" len="med"/>
          </a:ln>
        </p:spPr>
        <p:txBody>
          <a:bodyPr lIns="91412" tIns="45693" rIns="91412" bIns="45693" anchor="ctr" anchorCtr="0">
            <a:noAutofit/>
          </a:bodyPr>
          <a:lstStyle/>
          <a:p>
            <a:pPr algn="ctr"/>
            <a:endParaRPr>
              <a:solidFill>
                <a:schemeClr val="dk1"/>
              </a:solidFill>
              <a:latin typeface="Arial"/>
              <a:ea typeface="Arial"/>
              <a:cs typeface="Arial"/>
              <a:sym typeface="Arial"/>
            </a:endParaRPr>
          </a:p>
        </p:txBody>
      </p:sp>
      <p:sp>
        <p:nvSpPr>
          <p:cNvPr id="530" name="Shape 530"/>
          <p:cNvSpPr/>
          <p:nvPr/>
        </p:nvSpPr>
        <p:spPr>
          <a:xfrm rot="5400000">
            <a:off x="7769636" y="412060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1" name="Shape 531"/>
          <p:cNvSpPr/>
          <p:nvPr/>
        </p:nvSpPr>
        <p:spPr>
          <a:xfrm rot="5400000">
            <a:off x="6752427" y="3656111"/>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2" name="Shape 532"/>
          <p:cNvSpPr/>
          <p:nvPr/>
        </p:nvSpPr>
        <p:spPr>
          <a:xfrm rot="5400000">
            <a:off x="6597406" y="3876564"/>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3" name="Shape 533"/>
          <p:cNvSpPr/>
          <p:nvPr/>
        </p:nvSpPr>
        <p:spPr>
          <a:xfrm rot="5400000">
            <a:off x="7798089" y="390169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4" name="Shape 534"/>
          <p:cNvSpPr/>
          <p:nvPr/>
        </p:nvSpPr>
        <p:spPr>
          <a:xfrm>
            <a:off x="7225981" y="407511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5" name="Shape 535"/>
          <p:cNvSpPr/>
          <p:nvPr/>
        </p:nvSpPr>
        <p:spPr>
          <a:xfrm>
            <a:off x="6792139" y="417459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6" name="Shape 536"/>
          <p:cNvSpPr/>
          <p:nvPr/>
        </p:nvSpPr>
        <p:spPr>
          <a:xfrm>
            <a:off x="6955551" y="38878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7" name="Shape 537"/>
          <p:cNvSpPr/>
          <p:nvPr/>
        </p:nvSpPr>
        <p:spPr>
          <a:xfrm>
            <a:off x="7192978" y="364414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8" name="Shape 538"/>
          <p:cNvSpPr/>
          <p:nvPr/>
        </p:nvSpPr>
        <p:spPr>
          <a:xfrm rot="5400000">
            <a:off x="7596574" y="39822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9" name="Shape 539"/>
          <p:cNvSpPr/>
          <p:nvPr/>
        </p:nvSpPr>
        <p:spPr>
          <a:xfrm>
            <a:off x="7444960" y="369613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131565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solidFill>
                  <a:schemeClr val="tx1">
                    <a:lumMod val="75000"/>
                  </a:schemeClr>
                </a:solidFill>
              </a:rPr>
              <a:t>Containers are not VMs</a:t>
            </a:r>
          </a:p>
        </p:txBody>
      </p:sp>
      <p:sp>
        <p:nvSpPr>
          <p:cNvPr id="4" name="Text Placeholder 3"/>
          <p:cNvSpPr>
            <a:spLocks noGrp="1"/>
          </p:cNvSpPr>
          <p:nvPr>
            <p:ph type="body" sz="quarter" idx="12"/>
          </p:nvPr>
        </p:nvSpPr>
        <p:spPr>
          <a:xfrm>
            <a:off x="819443" y="2741694"/>
            <a:ext cx="7427913" cy="489778"/>
          </a:xfrm>
        </p:spPr>
        <p:txBody>
          <a:bodyPr/>
          <a:lstStyle/>
          <a:p>
            <a:r>
              <a:rPr lang="en-US" dirty="0">
                <a:solidFill>
                  <a:schemeClr val="tx2">
                    <a:lumMod val="50000"/>
                  </a:schemeClr>
                </a:solidFill>
              </a:rPr>
              <a:t>Because Containers are </a:t>
            </a:r>
            <a:r>
              <a:rPr lang="en-US" i="1" dirty="0">
                <a:solidFill>
                  <a:schemeClr val="tx2">
                    <a:lumMod val="50000"/>
                  </a:schemeClr>
                </a:solidFill>
              </a:rPr>
              <a:t>containers</a:t>
            </a:r>
          </a:p>
        </p:txBody>
      </p:sp>
    </p:spTree>
    <p:extLst>
      <p:ext uri="{BB962C8B-B14F-4D97-AF65-F5344CB8AC3E}">
        <p14:creationId xmlns:p14="http://schemas.microsoft.com/office/powerpoint/2010/main" val="165924595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76"/>
        <p:cNvGrpSpPr/>
        <p:nvPr/>
      </p:nvGrpSpPr>
      <p:grpSpPr>
        <a:xfrm>
          <a:off x="0" y="0"/>
          <a:ext cx="0" cy="0"/>
          <a:chOff x="0" y="0"/>
          <a:chExt cx="0" cy="0"/>
        </a:xfrm>
      </p:grpSpPr>
      <p:sp>
        <p:nvSpPr>
          <p:cNvPr id="677" name="Shape 677"/>
          <p:cNvSpPr/>
          <p:nvPr/>
        </p:nvSpPr>
        <p:spPr>
          <a:xfrm>
            <a:off x="233834" y="2064193"/>
            <a:ext cx="4681038" cy="2124164"/>
          </a:xfrm>
          <a:prstGeom prst="rect">
            <a:avLst/>
          </a:prstGeom>
          <a:solidFill>
            <a:srgbClr val="394D54"/>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78" name="Shape 678"/>
          <p:cNvSpPr/>
          <p:nvPr/>
        </p:nvSpPr>
        <p:spPr>
          <a:xfrm>
            <a:off x="433849" y="3055071"/>
            <a:ext cx="4224764" cy="407540"/>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79" name="Shape 679"/>
          <p:cNvSpPr/>
          <p:nvPr/>
        </p:nvSpPr>
        <p:spPr>
          <a:xfrm>
            <a:off x="433849" y="2523700"/>
            <a:ext cx="4224763" cy="409528"/>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80" name="Shape 680"/>
          <p:cNvSpPr/>
          <p:nvPr/>
        </p:nvSpPr>
        <p:spPr>
          <a:xfrm>
            <a:off x="433849" y="3609229"/>
            <a:ext cx="4224764" cy="442795"/>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lt1"/>
              </a:solidFill>
              <a:latin typeface="Arial"/>
              <a:ea typeface="Arial"/>
              <a:cs typeface="Arial"/>
              <a:sym typeface="Arial"/>
            </a:endParaRPr>
          </a:p>
        </p:txBody>
      </p:sp>
      <p:sp>
        <p:nvSpPr>
          <p:cNvPr id="681" name="Shape 681"/>
          <p:cNvSpPr txBox="1"/>
          <p:nvPr/>
        </p:nvSpPr>
        <p:spPr>
          <a:xfrm>
            <a:off x="1586894" y="2611262"/>
            <a:ext cx="2659546" cy="342763"/>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Universal Control Plane</a:t>
            </a:r>
          </a:p>
        </p:txBody>
      </p:sp>
      <p:sp>
        <p:nvSpPr>
          <p:cNvPr id="682" name="Shape 682"/>
          <p:cNvSpPr txBox="1"/>
          <p:nvPr/>
        </p:nvSpPr>
        <p:spPr>
          <a:xfrm>
            <a:off x="1385451" y="2133257"/>
            <a:ext cx="2423813" cy="309904"/>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Integrated Security</a:t>
            </a:r>
          </a:p>
        </p:txBody>
      </p:sp>
      <p:sp>
        <p:nvSpPr>
          <p:cNvPr id="683" name="Shape 683"/>
          <p:cNvSpPr txBox="1"/>
          <p:nvPr/>
        </p:nvSpPr>
        <p:spPr>
          <a:xfrm>
            <a:off x="1616329" y="3693507"/>
            <a:ext cx="2666365" cy="320151"/>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Engine</a:t>
            </a:r>
          </a:p>
        </p:txBody>
      </p:sp>
      <p:sp>
        <p:nvSpPr>
          <p:cNvPr id="684" name="Shape 684"/>
          <p:cNvSpPr txBox="1"/>
          <p:nvPr/>
        </p:nvSpPr>
        <p:spPr>
          <a:xfrm>
            <a:off x="1598279" y="3135430"/>
            <a:ext cx="2656977" cy="318226"/>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Trusted Registry </a:t>
            </a:r>
          </a:p>
        </p:txBody>
      </p:sp>
      <p:grpSp>
        <p:nvGrpSpPr>
          <p:cNvPr id="685" name="Shape 685"/>
          <p:cNvGrpSpPr/>
          <p:nvPr/>
        </p:nvGrpSpPr>
        <p:grpSpPr>
          <a:xfrm>
            <a:off x="1050450" y="2609297"/>
            <a:ext cx="381596" cy="265995"/>
            <a:chOff x="-1067591" y="4311139"/>
            <a:chExt cx="672899" cy="524999"/>
          </a:xfrm>
        </p:grpSpPr>
        <p:sp>
          <p:nvSpPr>
            <p:cNvPr id="686" name="Shape 686"/>
            <p:cNvSpPr/>
            <p:nvPr/>
          </p:nvSpPr>
          <p:spPr>
            <a:xfrm>
              <a:off x="-1067591" y="4311139"/>
              <a:ext cx="672899" cy="52499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7" name="Shape 687"/>
            <p:cNvSpPr/>
            <p:nvPr/>
          </p:nvSpPr>
          <p:spPr>
            <a:xfrm>
              <a:off x="-670349"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8" name="Shape 688"/>
            <p:cNvSpPr/>
            <p:nvPr/>
          </p:nvSpPr>
          <p:spPr>
            <a:xfrm>
              <a:off x="-617545"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9" name="Shape 689"/>
            <p:cNvSpPr/>
            <p:nvPr/>
          </p:nvSpPr>
          <p:spPr>
            <a:xfrm>
              <a:off x="-568427"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0" name="Shape 690"/>
            <p:cNvSpPr/>
            <p:nvPr/>
          </p:nvSpPr>
          <p:spPr>
            <a:xfrm>
              <a:off x="-519310"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1" name="Shape 691"/>
            <p:cNvSpPr/>
            <p:nvPr/>
          </p:nvSpPr>
          <p:spPr>
            <a:xfrm>
              <a:off x="-470191"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2" name="Shape 692"/>
            <p:cNvSpPr/>
            <p:nvPr/>
          </p:nvSpPr>
          <p:spPr>
            <a:xfrm>
              <a:off x="-682014" y="4609535"/>
              <a:ext cx="339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3" name="Shape 693"/>
            <p:cNvSpPr/>
            <p:nvPr/>
          </p:nvSpPr>
          <p:spPr>
            <a:xfrm>
              <a:off x="-674645" y="4616901"/>
              <a:ext cx="189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4" name="Shape 694"/>
            <p:cNvSpPr/>
            <p:nvPr/>
          </p:nvSpPr>
          <p:spPr>
            <a:xfrm>
              <a:off x="-632895" y="4590501"/>
              <a:ext cx="33900" cy="345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5" name="Shape 695"/>
            <p:cNvSpPr/>
            <p:nvPr/>
          </p:nvSpPr>
          <p:spPr>
            <a:xfrm>
              <a:off x="-625527" y="4598482"/>
              <a:ext cx="18900" cy="18298"/>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6" name="Shape 696"/>
            <p:cNvSpPr/>
            <p:nvPr/>
          </p:nvSpPr>
          <p:spPr>
            <a:xfrm>
              <a:off x="-583777" y="4572082"/>
              <a:ext cx="339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7" name="Shape 697"/>
            <p:cNvSpPr/>
            <p:nvPr/>
          </p:nvSpPr>
          <p:spPr>
            <a:xfrm>
              <a:off x="-572725" y="4579450"/>
              <a:ext cx="153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8" name="Shape 698"/>
            <p:cNvSpPr/>
            <p:nvPr/>
          </p:nvSpPr>
          <p:spPr>
            <a:xfrm>
              <a:off x="-530975" y="4553048"/>
              <a:ext cx="345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9" name="Shape 699"/>
            <p:cNvSpPr/>
            <p:nvPr/>
          </p:nvSpPr>
          <p:spPr>
            <a:xfrm>
              <a:off x="-523606" y="4560416"/>
              <a:ext cx="153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0" name="Shape 700"/>
            <p:cNvSpPr/>
            <p:nvPr/>
          </p:nvSpPr>
          <p:spPr>
            <a:xfrm>
              <a:off x="-481856" y="4534014"/>
              <a:ext cx="345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1" name="Shape 701"/>
            <p:cNvSpPr/>
            <p:nvPr/>
          </p:nvSpPr>
          <p:spPr>
            <a:xfrm>
              <a:off x="-474489" y="4541382"/>
              <a:ext cx="189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2" name="Shape 702"/>
            <p:cNvSpPr/>
            <p:nvPr/>
          </p:nvSpPr>
          <p:spPr>
            <a:xfrm>
              <a:off x="-987775" y="4363942"/>
              <a:ext cx="7499" cy="1589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3" name="Shape 703"/>
            <p:cNvSpPr/>
            <p:nvPr/>
          </p:nvSpPr>
          <p:spPr>
            <a:xfrm>
              <a:off x="-987775" y="4386660"/>
              <a:ext cx="196498" cy="681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4" name="Shape 704"/>
            <p:cNvSpPr/>
            <p:nvPr/>
          </p:nvSpPr>
          <p:spPr>
            <a:xfrm>
              <a:off x="-984091" y="4514982"/>
              <a:ext cx="230100" cy="81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5" name="Shape 705"/>
            <p:cNvSpPr/>
            <p:nvPr/>
          </p:nvSpPr>
          <p:spPr>
            <a:xfrm>
              <a:off x="-817704" y="4477528"/>
              <a:ext cx="44696" cy="453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6" name="Shape 706"/>
            <p:cNvSpPr/>
            <p:nvPr/>
          </p:nvSpPr>
          <p:spPr>
            <a:xfrm>
              <a:off x="-893837" y="4424726"/>
              <a:ext cx="117299" cy="98099"/>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7" name="Shape 707"/>
            <p:cNvSpPr/>
            <p:nvPr/>
          </p:nvSpPr>
          <p:spPr>
            <a:xfrm>
              <a:off x="-780250" y="4421042"/>
              <a:ext cx="7499" cy="1020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8" name="Shape 708"/>
            <p:cNvSpPr/>
            <p:nvPr/>
          </p:nvSpPr>
          <p:spPr>
            <a:xfrm>
              <a:off x="-973041" y="4402007"/>
              <a:ext cx="128400" cy="1209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9" name="Shape 709"/>
            <p:cNvSpPr/>
            <p:nvPr/>
          </p:nvSpPr>
          <p:spPr>
            <a:xfrm>
              <a:off x="-987775" y="4428410"/>
              <a:ext cx="44696" cy="63898"/>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0" name="Shape 710"/>
            <p:cNvSpPr/>
            <p:nvPr/>
          </p:nvSpPr>
          <p:spPr>
            <a:xfrm>
              <a:off x="-1003125" y="4572082"/>
              <a:ext cx="189000" cy="188399"/>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1" name="Shape 711"/>
            <p:cNvSpPr/>
            <p:nvPr/>
          </p:nvSpPr>
          <p:spPr>
            <a:xfrm>
              <a:off x="-836737" y="4692421"/>
              <a:ext cx="102000" cy="1020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grpSp>
      <p:grpSp>
        <p:nvGrpSpPr>
          <p:cNvPr id="712" name="Shape 712"/>
          <p:cNvGrpSpPr/>
          <p:nvPr/>
        </p:nvGrpSpPr>
        <p:grpSpPr>
          <a:xfrm>
            <a:off x="1087009" y="3132017"/>
            <a:ext cx="291494" cy="288655"/>
            <a:chOff x="620712" y="2868613"/>
            <a:chExt cx="646199" cy="639900"/>
          </a:xfrm>
        </p:grpSpPr>
        <p:sp>
          <p:nvSpPr>
            <p:cNvPr id="713" name="Shape 713"/>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4" name="Shape 714"/>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5" name="Shape 715"/>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cxnSp>
          <p:nvCxnSpPr>
            <p:cNvPr id="716" name="Shape 716"/>
            <p:cNvCxnSpPr/>
            <p:nvPr/>
          </p:nvCxnSpPr>
          <p:spPr>
            <a:xfrm>
              <a:off x="830262"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7" name="Shape 717"/>
            <p:cNvCxnSpPr/>
            <p:nvPr/>
          </p:nvCxnSpPr>
          <p:spPr>
            <a:xfrm>
              <a:off x="939800"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8" name="Shape 718"/>
            <p:cNvCxnSpPr/>
            <p:nvPr/>
          </p:nvCxnSpPr>
          <p:spPr>
            <a:xfrm>
              <a:off x="1050925"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9" name="Shape 719"/>
            <p:cNvCxnSpPr/>
            <p:nvPr/>
          </p:nvCxnSpPr>
          <p:spPr>
            <a:xfrm>
              <a:off x="1050925" y="2901950"/>
              <a:ext cx="0" cy="147599"/>
            </a:xfrm>
            <a:prstGeom prst="straightConnector1">
              <a:avLst/>
            </a:prstGeom>
            <a:noFill/>
            <a:ln w="12700" cap="flat" cmpd="sng">
              <a:solidFill>
                <a:schemeClr val="lt1"/>
              </a:solidFill>
              <a:prstDash val="solid"/>
              <a:miter/>
              <a:headEnd type="none" w="med" len="med"/>
              <a:tailEnd type="none" w="med" len="med"/>
            </a:ln>
          </p:spPr>
        </p:cxnSp>
      </p:grpSp>
      <p:grpSp>
        <p:nvGrpSpPr>
          <p:cNvPr id="720" name="Shape 720"/>
          <p:cNvGrpSpPr/>
          <p:nvPr/>
        </p:nvGrpSpPr>
        <p:grpSpPr>
          <a:xfrm>
            <a:off x="1108387" y="3663868"/>
            <a:ext cx="286200" cy="285732"/>
            <a:chOff x="-5251451" y="1620837"/>
            <a:chExt cx="1103399" cy="1101597"/>
          </a:xfrm>
        </p:grpSpPr>
        <p:sp>
          <p:nvSpPr>
            <p:cNvPr id="721" name="Shape 721"/>
            <p:cNvSpPr/>
            <p:nvPr/>
          </p:nvSpPr>
          <p:spPr>
            <a:xfrm>
              <a:off x="-5251451" y="1620837"/>
              <a:ext cx="1103399" cy="1101597"/>
            </a:xfrm>
            <a:prstGeom prst="ellipse">
              <a:avLst/>
            </a:pr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2" name="Shape 722"/>
            <p:cNvSpPr/>
            <p:nvPr/>
          </p:nvSpPr>
          <p:spPr>
            <a:xfrm>
              <a:off x="-5121276" y="1751013"/>
              <a:ext cx="850800" cy="846000"/>
            </a:xfrm>
            <a:prstGeom prst="ellipse">
              <a:avLst/>
            </a:pr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3" name="Shape 723"/>
            <p:cNvSpPr/>
            <p:nvPr/>
          </p:nvSpPr>
          <p:spPr>
            <a:xfrm>
              <a:off x="-4792662" y="2273300"/>
              <a:ext cx="93598" cy="304798"/>
            </a:xfrm>
            <a:custGeom>
              <a:avLst/>
              <a:gdLst/>
              <a:ahLst/>
              <a:cxnLst/>
              <a:rect l="0" t="0" r="0" b="0"/>
              <a:pathLst>
                <a:path w="120000" h="120000" extrusionOk="0">
                  <a:moveTo>
                    <a:pt x="120000" y="0"/>
                  </a:moveTo>
                  <a:cubicBezTo>
                    <a:pt x="120000" y="27804"/>
                    <a:pt x="120000" y="52682"/>
                    <a:pt x="110400" y="73170"/>
                  </a:cubicBezTo>
                  <a:cubicBezTo>
                    <a:pt x="96000" y="106829"/>
                    <a:pt x="0" y="1200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4" name="Shape 724"/>
            <p:cNvSpPr/>
            <p:nvPr/>
          </p:nvSpPr>
          <p:spPr>
            <a:xfrm>
              <a:off x="-4699001" y="1778000"/>
              <a:ext cx="114300" cy="277800"/>
            </a:xfrm>
            <a:custGeom>
              <a:avLst/>
              <a:gdLst/>
              <a:ahLst/>
              <a:cxnLst/>
              <a:rect l="0" t="0" r="0" b="0"/>
              <a:pathLst>
                <a:path w="120000" h="120000" extrusionOk="0">
                  <a:moveTo>
                    <a:pt x="120000" y="0"/>
                  </a:moveTo>
                  <a:cubicBezTo>
                    <a:pt x="120000" y="0"/>
                    <a:pt x="34838" y="27200"/>
                    <a:pt x="19354" y="48000"/>
                  </a:cubicBezTo>
                  <a:cubicBezTo>
                    <a:pt x="7741" y="67200"/>
                    <a:pt x="3870" y="928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5" name="Shape 725"/>
            <p:cNvSpPr/>
            <p:nvPr/>
          </p:nvSpPr>
          <p:spPr>
            <a:xfrm>
              <a:off x="-5097462" y="2071688"/>
              <a:ext cx="290398" cy="96899"/>
            </a:xfrm>
            <a:custGeom>
              <a:avLst/>
              <a:gdLst/>
              <a:ahLst/>
              <a:cxnLst/>
              <a:rect l="0" t="0" r="0" b="0"/>
              <a:pathLst>
                <a:path w="120000" h="120000" extrusionOk="0">
                  <a:moveTo>
                    <a:pt x="120000" y="120000"/>
                  </a:moveTo>
                  <a:cubicBezTo>
                    <a:pt x="93846" y="120000"/>
                    <a:pt x="69230" y="115384"/>
                    <a:pt x="49230" y="110769"/>
                  </a:cubicBezTo>
                  <a:cubicBezTo>
                    <a:pt x="13846" y="96923"/>
                    <a:pt x="0" y="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6" name="Shape 726"/>
            <p:cNvSpPr/>
            <p:nvPr/>
          </p:nvSpPr>
          <p:spPr>
            <a:xfrm>
              <a:off x="-4591051" y="2168525"/>
              <a:ext cx="296998" cy="119100"/>
            </a:xfrm>
            <a:custGeom>
              <a:avLst/>
              <a:gdLst/>
              <a:ahLst/>
              <a:cxnLst/>
              <a:rect l="0" t="0" r="0" b="0"/>
              <a:pathLst>
                <a:path w="120000" h="120000" extrusionOk="0">
                  <a:moveTo>
                    <a:pt x="120000" y="120000"/>
                  </a:moveTo>
                  <a:cubicBezTo>
                    <a:pt x="120000" y="120000"/>
                    <a:pt x="93000" y="30000"/>
                    <a:pt x="73500" y="18750"/>
                  </a:cubicBezTo>
                  <a:cubicBezTo>
                    <a:pt x="54000" y="3750"/>
                    <a:pt x="28500" y="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7" name="Shape 727"/>
            <p:cNvSpPr/>
            <p:nvPr/>
          </p:nvSpPr>
          <p:spPr>
            <a:xfrm>
              <a:off x="-5046662" y="2246313"/>
              <a:ext cx="272999" cy="171300"/>
            </a:xfrm>
            <a:custGeom>
              <a:avLst/>
              <a:gdLst/>
              <a:ahLst/>
              <a:cxnLst/>
              <a:rect l="0" t="0" r="0" b="0"/>
              <a:pathLst>
                <a:path w="120000" h="120000" extrusionOk="0">
                  <a:moveTo>
                    <a:pt x="119999" y="0"/>
                  </a:moveTo>
                  <a:cubicBezTo>
                    <a:pt x="100273" y="31304"/>
                    <a:pt x="80547" y="60000"/>
                    <a:pt x="62465" y="83478"/>
                  </a:cubicBezTo>
                  <a:cubicBezTo>
                    <a:pt x="31232" y="120000"/>
                    <a:pt x="0" y="101739"/>
                    <a:pt x="0" y="101739"/>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8" name="Shape 728"/>
            <p:cNvSpPr/>
            <p:nvPr/>
          </p:nvSpPr>
          <p:spPr>
            <a:xfrm>
              <a:off x="-4618037" y="1955800"/>
              <a:ext cx="276300" cy="135000"/>
            </a:xfrm>
            <a:custGeom>
              <a:avLst/>
              <a:gdLst/>
              <a:ahLst/>
              <a:cxnLst/>
              <a:rect l="0" t="0" r="0" b="0"/>
              <a:pathLst>
                <a:path w="120000" h="120000" extrusionOk="0">
                  <a:moveTo>
                    <a:pt x="120000" y="13333"/>
                  </a:moveTo>
                  <a:cubicBezTo>
                    <a:pt x="120000" y="13333"/>
                    <a:pt x="77837" y="0"/>
                    <a:pt x="58378" y="23333"/>
                  </a:cubicBezTo>
                  <a:cubicBezTo>
                    <a:pt x="40540" y="43333"/>
                    <a:pt x="19459" y="800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9" name="Shape 729"/>
            <p:cNvSpPr/>
            <p:nvPr/>
          </p:nvSpPr>
          <p:spPr>
            <a:xfrm>
              <a:off x="-4938712" y="1814513"/>
              <a:ext cx="164999" cy="271499"/>
            </a:xfrm>
            <a:custGeom>
              <a:avLst/>
              <a:gdLst/>
              <a:ahLst/>
              <a:cxnLst/>
              <a:rect l="0" t="0" r="0" b="0"/>
              <a:pathLst>
                <a:path w="120000" h="120000" extrusionOk="0">
                  <a:moveTo>
                    <a:pt x="120000" y="119999"/>
                  </a:moveTo>
                  <a:cubicBezTo>
                    <a:pt x="90000" y="100273"/>
                    <a:pt x="60000" y="82191"/>
                    <a:pt x="38181" y="65753"/>
                  </a:cubicBezTo>
                  <a:cubicBezTo>
                    <a:pt x="0" y="34520"/>
                    <a:pt x="21818" y="0"/>
                    <a:pt x="21818"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0" name="Shape 730"/>
            <p:cNvSpPr/>
            <p:nvPr/>
          </p:nvSpPr>
          <p:spPr>
            <a:xfrm>
              <a:off x="-4618037" y="2238375"/>
              <a:ext cx="141300" cy="298500"/>
            </a:xfrm>
            <a:custGeom>
              <a:avLst/>
              <a:gdLst/>
              <a:ahLst/>
              <a:cxnLst/>
              <a:rect l="0" t="0" r="0" b="0"/>
              <a:pathLst>
                <a:path w="120000" h="120000" extrusionOk="0">
                  <a:moveTo>
                    <a:pt x="107368" y="120000"/>
                  </a:moveTo>
                  <a:cubicBezTo>
                    <a:pt x="107368" y="120000"/>
                    <a:pt x="120000" y="76500"/>
                    <a:pt x="97894" y="58500"/>
                  </a:cubicBezTo>
                  <a:cubicBezTo>
                    <a:pt x="78947" y="40500"/>
                    <a:pt x="41052" y="2100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1" name="Shape 731"/>
            <p:cNvSpPr/>
            <p:nvPr/>
          </p:nvSpPr>
          <p:spPr>
            <a:xfrm>
              <a:off x="-4795837" y="2071688"/>
              <a:ext cx="204900" cy="204900"/>
            </a:xfrm>
            <a:custGeom>
              <a:avLst/>
              <a:gdLst/>
              <a:ahLst/>
              <a:cxnLst/>
              <a:rect l="0" t="0" r="0" b="0"/>
              <a:pathLst>
                <a:path w="120000" h="120000" extrusionOk="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grpSp>
      <p:grpSp>
        <p:nvGrpSpPr>
          <p:cNvPr id="732" name="Shape 732"/>
          <p:cNvGrpSpPr/>
          <p:nvPr/>
        </p:nvGrpSpPr>
        <p:grpSpPr>
          <a:xfrm>
            <a:off x="1055477" y="2128365"/>
            <a:ext cx="279787" cy="321884"/>
            <a:chOff x="3072283" y="1991299"/>
            <a:chExt cx="584100" cy="642300"/>
          </a:xfrm>
        </p:grpSpPr>
        <p:pic>
          <p:nvPicPr>
            <p:cNvPr id="733" name="Shape 733"/>
            <p:cNvPicPr preferRelativeResize="0"/>
            <p:nvPr/>
          </p:nvPicPr>
          <p:blipFill rotWithShape="1">
            <a:blip r:embed="rId3">
              <a:alphaModFix/>
            </a:blip>
            <a:srcRect/>
            <a:stretch/>
          </p:blipFill>
          <p:spPr>
            <a:xfrm>
              <a:off x="3072283" y="1991299"/>
              <a:ext cx="584100" cy="642300"/>
            </a:xfrm>
            <a:prstGeom prst="rect">
              <a:avLst/>
            </a:prstGeom>
            <a:noFill/>
            <a:ln>
              <a:noFill/>
            </a:ln>
          </p:spPr>
        </p:pic>
        <p:grpSp>
          <p:nvGrpSpPr>
            <p:cNvPr id="734" name="Shape 734"/>
            <p:cNvGrpSpPr/>
            <p:nvPr/>
          </p:nvGrpSpPr>
          <p:grpSpPr>
            <a:xfrm>
              <a:off x="3198812" y="2188890"/>
              <a:ext cx="359308" cy="248231"/>
              <a:chOff x="1184612" y="4425560"/>
              <a:chExt cx="304499" cy="210364"/>
            </a:xfrm>
          </p:grpSpPr>
          <p:sp>
            <p:nvSpPr>
              <p:cNvPr id="735" name="Shape 735"/>
              <p:cNvSpPr/>
              <p:nvPr/>
            </p:nvSpPr>
            <p:spPr>
              <a:xfrm>
                <a:off x="1202645" y="4425560"/>
                <a:ext cx="182400" cy="1626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6" name="Shape 736"/>
              <p:cNvSpPr/>
              <p:nvPr/>
            </p:nvSpPr>
            <p:spPr>
              <a:xfrm>
                <a:off x="1184612" y="4479925"/>
                <a:ext cx="304499" cy="1560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grpSp>
      </p:grpSp>
      <p:grpSp>
        <p:nvGrpSpPr>
          <p:cNvPr id="737" name="Shape 737"/>
          <p:cNvGrpSpPr/>
          <p:nvPr/>
        </p:nvGrpSpPr>
        <p:grpSpPr>
          <a:xfrm>
            <a:off x="229217" y="1448404"/>
            <a:ext cx="4685656" cy="535250"/>
            <a:chOff x="2395560" y="1063229"/>
            <a:chExt cx="4686321" cy="535326"/>
          </a:xfrm>
        </p:grpSpPr>
        <p:grpSp>
          <p:nvGrpSpPr>
            <p:cNvPr id="738" name="Shape 738"/>
            <p:cNvGrpSpPr/>
            <p:nvPr/>
          </p:nvGrpSpPr>
          <p:grpSpPr>
            <a:xfrm>
              <a:off x="4767555" y="1063229"/>
              <a:ext cx="535325" cy="535325"/>
              <a:chOff x="4987880" y="937187"/>
              <a:chExt cx="592449" cy="592449"/>
            </a:xfrm>
          </p:grpSpPr>
          <p:sp>
            <p:nvSpPr>
              <p:cNvPr id="739" name="Shape 739"/>
              <p:cNvSpPr/>
              <p:nvPr/>
            </p:nvSpPr>
            <p:spPr>
              <a:xfrm>
                <a:off x="4987880"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Config Mgt</a:t>
                </a:r>
              </a:p>
            </p:txBody>
          </p:sp>
          <p:grpSp>
            <p:nvGrpSpPr>
              <p:cNvPr id="740" name="Shape 740"/>
              <p:cNvGrpSpPr/>
              <p:nvPr/>
            </p:nvGrpSpPr>
            <p:grpSpPr>
              <a:xfrm>
                <a:off x="5119766" y="1010742"/>
                <a:ext cx="305668" cy="305247"/>
                <a:chOff x="-1397750" y="2019900"/>
                <a:chExt cx="706498" cy="731700"/>
              </a:xfrm>
            </p:grpSpPr>
            <p:sp>
              <p:nvSpPr>
                <p:cNvPr id="741" name="Shape 741"/>
                <p:cNvSpPr/>
                <p:nvPr/>
              </p:nvSpPr>
              <p:spPr>
                <a:xfrm>
                  <a:off x="-1397750" y="2019900"/>
                  <a:ext cx="706498" cy="731700"/>
                </a:xfrm>
                <a:custGeom>
                  <a:avLst/>
                  <a:gdLst/>
                  <a:ahLst/>
                  <a:cxnLst/>
                  <a:rect l="0" t="0" r="0" b="0"/>
                  <a:pathLst>
                    <a:path w="120000" h="120000" extrusionOk="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2" name="Shape 742"/>
                <p:cNvSpPr/>
                <p:nvPr/>
              </p:nvSpPr>
              <p:spPr>
                <a:xfrm>
                  <a:off x="-1180262" y="2242150"/>
                  <a:ext cx="277800" cy="281098"/>
                </a:xfrm>
                <a:custGeom>
                  <a:avLst/>
                  <a:gdLst/>
                  <a:ahLst/>
                  <a:cxnLst/>
                  <a:rect l="0" t="0" r="0" b="0"/>
                  <a:pathLst>
                    <a:path w="120000" h="120000" extrusionOk="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43" name="Shape 743"/>
            <p:cNvGrpSpPr/>
            <p:nvPr/>
          </p:nvGrpSpPr>
          <p:grpSpPr>
            <a:xfrm>
              <a:off x="5360554" y="1063229"/>
              <a:ext cx="535325" cy="535325"/>
              <a:chOff x="5638350" y="937187"/>
              <a:chExt cx="592449" cy="592449"/>
            </a:xfrm>
          </p:grpSpPr>
          <p:sp>
            <p:nvSpPr>
              <p:cNvPr id="744" name="Shape 744"/>
              <p:cNvSpPr/>
              <p:nvPr/>
            </p:nvSpPr>
            <p:spPr>
              <a:xfrm>
                <a:off x="5638350"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Monitoring</a:t>
                </a:r>
              </a:p>
            </p:txBody>
          </p:sp>
          <p:grpSp>
            <p:nvGrpSpPr>
              <p:cNvPr id="745" name="Shape 745"/>
              <p:cNvGrpSpPr/>
              <p:nvPr/>
            </p:nvGrpSpPr>
            <p:grpSpPr>
              <a:xfrm>
                <a:off x="5737829" y="990565"/>
                <a:ext cx="393483" cy="364392"/>
                <a:chOff x="-5046662" y="-195256"/>
                <a:chExt cx="906598" cy="736499"/>
              </a:xfrm>
            </p:grpSpPr>
            <p:sp>
              <p:nvSpPr>
                <p:cNvPr id="746" name="Shape 746"/>
                <p:cNvSpPr/>
                <p:nvPr/>
              </p:nvSpPr>
              <p:spPr>
                <a:xfrm>
                  <a:off x="-5046662" y="-195256"/>
                  <a:ext cx="906598" cy="736499"/>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7" name="Shape 747"/>
                <p:cNvSpPr/>
                <p:nvPr/>
              </p:nvSpPr>
              <p:spPr>
                <a:xfrm>
                  <a:off x="-4991100" y="-138106"/>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8" name="Shape 748"/>
                <p:cNvSpPr/>
                <p:nvPr/>
              </p:nvSpPr>
              <p:spPr>
                <a:xfrm>
                  <a:off x="-4622800" y="342900"/>
                  <a:ext cx="57298" cy="57298"/>
                </a:xfrm>
                <a:prstGeom prst="ellipse">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49" name="Shape 749"/>
            <p:cNvGrpSpPr/>
            <p:nvPr/>
          </p:nvGrpSpPr>
          <p:grpSpPr>
            <a:xfrm>
              <a:off x="5953553" y="1063229"/>
              <a:ext cx="535325" cy="535325"/>
              <a:chOff x="6318835" y="937187"/>
              <a:chExt cx="592449" cy="592449"/>
            </a:xfrm>
          </p:grpSpPr>
          <p:sp>
            <p:nvSpPr>
              <p:cNvPr id="750" name="Shape 750"/>
              <p:cNvSpPr/>
              <p:nvPr/>
            </p:nvSpPr>
            <p:spPr>
              <a:xfrm>
                <a:off x="6318835"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Logging</a:t>
                </a:r>
              </a:p>
            </p:txBody>
          </p:sp>
          <p:grpSp>
            <p:nvGrpSpPr>
              <p:cNvPr id="751" name="Shape 751"/>
              <p:cNvGrpSpPr/>
              <p:nvPr/>
            </p:nvGrpSpPr>
            <p:grpSpPr>
              <a:xfrm>
                <a:off x="6493696" y="1010745"/>
                <a:ext cx="242721" cy="297065"/>
                <a:chOff x="-1890940" y="3843287"/>
                <a:chExt cx="502227" cy="656999"/>
              </a:xfrm>
            </p:grpSpPr>
            <p:sp>
              <p:nvSpPr>
                <p:cNvPr id="752" name="Shape 752"/>
                <p:cNvSpPr/>
                <p:nvPr/>
              </p:nvSpPr>
              <p:spPr>
                <a:xfrm>
                  <a:off x="-1890940" y="3843287"/>
                  <a:ext cx="502200" cy="656999"/>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3" name="Shape 753"/>
                <p:cNvSpPr/>
                <p:nvPr/>
              </p:nvSpPr>
              <p:spPr>
                <a:xfrm>
                  <a:off x="-1573512" y="4314823"/>
                  <a:ext cx="184799" cy="185399"/>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4" name="Shape 754"/>
                <p:cNvSpPr/>
                <p:nvPr/>
              </p:nvSpPr>
              <p:spPr>
                <a:xfrm>
                  <a:off x="-1808050" y="3978976"/>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5" name="Shape 755"/>
                <p:cNvSpPr/>
                <p:nvPr/>
              </p:nvSpPr>
              <p:spPr>
                <a:xfrm>
                  <a:off x="-1808050" y="4077214"/>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6" name="Shape 756"/>
                <p:cNvSpPr/>
                <p:nvPr/>
              </p:nvSpPr>
              <p:spPr>
                <a:xfrm>
                  <a:off x="-1808050" y="4175451"/>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57" name="Shape 757"/>
            <p:cNvGrpSpPr/>
            <p:nvPr/>
          </p:nvGrpSpPr>
          <p:grpSpPr>
            <a:xfrm>
              <a:off x="2395560" y="1063229"/>
              <a:ext cx="535325" cy="535325"/>
              <a:chOff x="2392941" y="937187"/>
              <a:chExt cx="592449" cy="592449"/>
            </a:xfrm>
          </p:grpSpPr>
          <p:sp>
            <p:nvSpPr>
              <p:cNvPr id="758" name="Shape 758"/>
              <p:cNvSpPr/>
              <p:nvPr/>
            </p:nvSpPr>
            <p:spPr>
              <a:xfrm>
                <a:off x="2392941"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CI/CD</a:t>
                </a:r>
              </a:p>
            </p:txBody>
          </p:sp>
          <p:sp>
            <p:nvSpPr>
              <p:cNvPr id="759" name="Shape 759"/>
              <p:cNvSpPr/>
              <p:nvPr/>
            </p:nvSpPr>
            <p:spPr>
              <a:xfrm>
                <a:off x="2512692" y="990566"/>
                <a:ext cx="352943" cy="347385"/>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sp>
          <p:nvSpPr>
            <p:cNvPr id="760" name="Shape 760"/>
            <p:cNvSpPr/>
            <p:nvPr/>
          </p:nvSpPr>
          <p:spPr>
            <a:xfrm>
              <a:off x="6546555" y="1063229"/>
              <a:ext cx="535326" cy="535326"/>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..more..</a:t>
              </a:r>
            </a:p>
          </p:txBody>
        </p:sp>
        <p:grpSp>
          <p:nvGrpSpPr>
            <p:cNvPr id="761" name="Shape 761"/>
            <p:cNvGrpSpPr/>
            <p:nvPr/>
          </p:nvGrpSpPr>
          <p:grpSpPr>
            <a:xfrm>
              <a:off x="2988559" y="1063229"/>
              <a:ext cx="535325" cy="535325"/>
              <a:chOff x="3041041" y="937187"/>
              <a:chExt cx="592449" cy="592449"/>
            </a:xfrm>
          </p:grpSpPr>
          <p:sp>
            <p:nvSpPr>
              <p:cNvPr id="762" name="Shape 762"/>
              <p:cNvSpPr/>
              <p:nvPr/>
            </p:nvSpPr>
            <p:spPr>
              <a:xfrm>
                <a:off x="3041041"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Images</a:t>
                </a:r>
              </a:p>
            </p:txBody>
          </p:sp>
          <p:grpSp>
            <p:nvGrpSpPr>
              <p:cNvPr id="763" name="Shape 763"/>
              <p:cNvGrpSpPr/>
              <p:nvPr/>
            </p:nvGrpSpPr>
            <p:grpSpPr>
              <a:xfrm>
                <a:off x="3181769" y="1039273"/>
                <a:ext cx="310994" cy="236043"/>
                <a:chOff x="9296400" y="1214437"/>
                <a:chExt cx="573088" cy="434973"/>
              </a:xfrm>
            </p:grpSpPr>
            <p:sp>
              <p:nvSpPr>
                <p:cNvPr id="764" name="Shape 764"/>
                <p:cNvSpPr/>
                <p:nvPr/>
              </p:nvSpPr>
              <p:spPr>
                <a:xfrm>
                  <a:off x="9380539" y="1374775"/>
                  <a:ext cx="488949" cy="274636"/>
                </a:xfrm>
                <a:custGeom>
                  <a:avLst/>
                  <a:gdLst/>
                  <a:ahLst/>
                  <a:cxnLst/>
                  <a:rect l="0" t="0" r="0" b="0"/>
                  <a:pathLst>
                    <a:path w="120000" h="120000" extrusionOk="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65" name="Shape 765"/>
                <p:cNvSpPr/>
                <p:nvPr/>
              </p:nvSpPr>
              <p:spPr>
                <a:xfrm>
                  <a:off x="9348789" y="1290637"/>
                  <a:ext cx="482599" cy="274636"/>
                </a:xfrm>
                <a:custGeom>
                  <a:avLst/>
                  <a:gdLst/>
                  <a:ahLst/>
                  <a:cxnLst/>
                  <a:rect l="0" t="0" r="0" b="0"/>
                  <a:pathLst>
                    <a:path w="120000" h="120000" extrusionOk="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66" name="Shape 766"/>
                <p:cNvSpPr/>
                <p:nvPr/>
              </p:nvSpPr>
              <p:spPr>
                <a:xfrm>
                  <a:off x="9296400" y="1214437"/>
                  <a:ext cx="481013" cy="274636"/>
                </a:xfrm>
                <a:custGeom>
                  <a:avLst/>
                  <a:gdLst/>
                  <a:ahLst/>
                  <a:cxnLst/>
                  <a:rect l="0" t="0" r="0" b="0"/>
                  <a:pathLst>
                    <a:path w="120000" h="120000" extrusionOk="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cxnSp>
              <p:nvCxnSpPr>
                <p:cNvPr id="767" name="Shape 767"/>
                <p:cNvCxnSpPr/>
                <p:nvPr/>
              </p:nvCxnSpPr>
              <p:spPr>
                <a:xfrm rot="10800000" flipH="1">
                  <a:off x="9432925" y="1290637"/>
                  <a:ext cx="69847" cy="114300"/>
                </a:xfrm>
                <a:prstGeom prst="straightConnector1">
                  <a:avLst/>
                </a:prstGeom>
                <a:noFill/>
                <a:ln w="19050" cap="rnd" cmpd="sng">
                  <a:solidFill>
                    <a:srgbClr val="24ACFF"/>
                  </a:solidFill>
                  <a:prstDash val="solid"/>
                  <a:round/>
                  <a:headEnd type="none" w="med" len="med"/>
                  <a:tailEnd type="none" w="med" len="med"/>
                </a:ln>
              </p:spPr>
            </p:cxnSp>
            <p:cxnSp>
              <p:nvCxnSpPr>
                <p:cNvPr id="768" name="Shape 768"/>
                <p:cNvCxnSpPr/>
                <p:nvPr/>
              </p:nvCxnSpPr>
              <p:spPr>
                <a:xfrm rot="10800000" flipH="1">
                  <a:off x="9502775" y="1290637"/>
                  <a:ext cx="68263" cy="114300"/>
                </a:xfrm>
                <a:prstGeom prst="straightConnector1">
                  <a:avLst/>
                </a:prstGeom>
                <a:noFill/>
                <a:ln w="19050" cap="rnd" cmpd="sng">
                  <a:solidFill>
                    <a:srgbClr val="24ACFF"/>
                  </a:solidFill>
                  <a:prstDash val="solid"/>
                  <a:round/>
                  <a:headEnd type="none" w="med" len="med"/>
                  <a:tailEnd type="none" w="med" len="med"/>
                </a:ln>
              </p:spPr>
            </p:cxnSp>
            <p:cxnSp>
              <p:nvCxnSpPr>
                <p:cNvPr id="769" name="Shape 769"/>
                <p:cNvCxnSpPr/>
                <p:nvPr/>
              </p:nvCxnSpPr>
              <p:spPr>
                <a:xfrm rot="10800000" flipH="1">
                  <a:off x="9571039" y="1290637"/>
                  <a:ext cx="68263" cy="114300"/>
                </a:xfrm>
                <a:prstGeom prst="straightConnector1">
                  <a:avLst/>
                </a:prstGeom>
                <a:noFill/>
                <a:ln w="19050" cap="rnd" cmpd="sng">
                  <a:solidFill>
                    <a:srgbClr val="24ACFF"/>
                  </a:solidFill>
                  <a:prstDash val="solid"/>
                  <a:round/>
                  <a:headEnd type="none" w="med" len="med"/>
                  <a:tailEnd type="none" w="med" len="med"/>
                </a:ln>
              </p:spPr>
            </p:cxnSp>
          </p:grpSp>
        </p:grpSp>
        <p:grpSp>
          <p:nvGrpSpPr>
            <p:cNvPr id="770" name="Shape 770"/>
            <p:cNvGrpSpPr/>
            <p:nvPr/>
          </p:nvGrpSpPr>
          <p:grpSpPr>
            <a:xfrm>
              <a:off x="3581557" y="1063229"/>
              <a:ext cx="535325" cy="535325"/>
              <a:chOff x="3688712" y="937187"/>
              <a:chExt cx="592449" cy="592449"/>
            </a:xfrm>
          </p:grpSpPr>
          <p:sp>
            <p:nvSpPr>
              <p:cNvPr id="771" name="Shape 771"/>
              <p:cNvSpPr/>
              <p:nvPr/>
            </p:nvSpPr>
            <p:spPr>
              <a:xfrm>
                <a:off x="3688712"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Networking</a:t>
                </a:r>
              </a:p>
            </p:txBody>
          </p:sp>
          <p:grpSp>
            <p:nvGrpSpPr>
              <p:cNvPr id="772" name="Shape 772"/>
              <p:cNvGrpSpPr/>
              <p:nvPr/>
            </p:nvGrpSpPr>
            <p:grpSpPr>
              <a:xfrm>
                <a:off x="3847615" y="1066273"/>
                <a:ext cx="274638" cy="273359"/>
                <a:chOff x="11337925" y="1190625"/>
                <a:chExt cx="474663" cy="474661"/>
              </a:xfrm>
            </p:grpSpPr>
            <p:sp>
              <p:nvSpPr>
                <p:cNvPr id="773" name="Shape 773"/>
                <p:cNvSpPr/>
                <p:nvPr/>
              </p:nvSpPr>
              <p:spPr>
                <a:xfrm>
                  <a:off x="11536364" y="1190625"/>
                  <a:ext cx="276224" cy="274636"/>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4" name="Shape 774"/>
                <p:cNvSpPr/>
                <p:nvPr/>
              </p:nvSpPr>
              <p:spPr>
                <a:xfrm>
                  <a:off x="11337925" y="1382712"/>
                  <a:ext cx="274636" cy="282574"/>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5" name="Shape 775"/>
                <p:cNvSpPr/>
                <p:nvPr/>
              </p:nvSpPr>
              <p:spPr>
                <a:xfrm>
                  <a:off x="11444289" y="1304925"/>
                  <a:ext cx="53974" cy="46035"/>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6" name="Shape 776"/>
                <p:cNvSpPr/>
                <p:nvPr/>
              </p:nvSpPr>
              <p:spPr>
                <a:xfrm>
                  <a:off x="11406189" y="1258887"/>
                  <a:ext cx="84138" cy="84138"/>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7" name="Shape 777"/>
                <p:cNvSpPr/>
                <p:nvPr/>
              </p:nvSpPr>
              <p:spPr>
                <a:xfrm>
                  <a:off x="11368089" y="1220787"/>
                  <a:ext cx="114300" cy="115888"/>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8" name="Shape 778"/>
                <p:cNvSpPr/>
                <p:nvPr/>
              </p:nvSpPr>
              <p:spPr>
                <a:xfrm>
                  <a:off x="11644314" y="1497012"/>
                  <a:ext cx="44450" cy="46035"/>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9" name="Shape 779"/>
                <p:cNvSpPr/>
                <p:nvPr/>
              </p:nvSpPr>
              <p:spPr>
                <a:xfrm>
                  <a:off x="11650664" y="1504950"/>
                  <a:ext cx="84138" cy="82550"/>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0" name="Shape 780"/>
                <p:cNvSpPr/>
                <p:nvPr/>
              </p:nvSpPr>
              <p:spPr>
                <a:xfrm>
                  <a:off x="11658600" y="1511300"/>
                  <a:ext cx="114300" cy="115888"/>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grpSp>
        </p:grpSp>
        <p:grpSp>
          <p:nvGrpSpPr>
            <p:cNvPr id="781" name="Shape 781"/>
            <p:cNvGrpSpPr/>
            <p:nvPr/>
          </p:nvGrpSpPr>
          <p:grpSpPr>
            <a:xfrm>
              <a:off x="4174556" y="1063229"/>
              <a:ext cx="535325" cy="535325"/>
              <a:chOff x="4343398" y="937187"/>
              <a:chExt cx="592449" cy="592449"/>
            </a:xfrm>
          </p:grpSpPr>
          <p:sp>
            <p:nvSpPr>
              <p:cNvPr id="782" name="Shape 782"/>
              <p:cNvSpPr/>
              <p:nvPr/>
            </p:nvSpPr>
            <p:spPr>
              <a:xfrm>
                <a:off x="4343398"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Volumes</a:t>
                </a:r>
              </a:p>
            </p:txBody>
          </p:sp>
          <p:grpSp>
            <p:nvGrpSpPr>
              <p:cNvPr id="783" name="Shape 783"/>
              <p:cNvGrpSpPr/>
              <p:nvPr/>
            </p:nvGrpSpPr>
            <p:grpSpPr>
              <a:xfrm>
                <a:off x="4484915" y="1083028"/>
                <a:ext cx="309416" cy="239848"/>
                <a:chOff x="9342439" y="3452812"/>
                <a:chExt cx="473075" cy="366711"/>
              </a:xfrm>
            </p:grpSpPr>
            <p:sp>
              <p:nvSpPr>
                <p:cNvPr id="784" name="Shape 784"/>
                <p:cNvSpPr/>
                <p:nvPr/>
              </p:nvSpPr>
              <p:spPr>
                <a:xfrm>
                  <a:off x="9342439" y="3667125"/>
                  <a:ext cx="473075" cy="152399"/>
                </a:xfrm>
                <a:custGeom>
                  <a:avLst/>
                  <a:gdLst/>
                  <a:ahLst/>
                  <a:cxnLst/>
                  <a:rect l="0" t="0" r="0" b="0"/>
                  <a:pathLst>
                    <a:path w="120000" h="120000" extrusionOk="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5" name="Shape 785"/>
                <p:cNvSpPr/>
                <p:nvPr/>
              </p:nvSpPr>
              <p:spPr>
                <a:xfrm>
                  <a:off x="9342439" y="3452812"/>
                  <a:ext cx="473075" cy="252412"/>
                </a:xfrm>
                <a:custGeom>
                  <a:avLst/>
                  <a:gdLst/>
                  <a:ahLst/>
                  <a:cxnLst/>
                  <a:rect l="0" t="0" r="0" b="0"/>
                  <a:pathLst>
                    <a:path w="120000" h="120000" extrusionOk="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6" name="Shape 786"/>
                <p:cNvSpPr/>
                <p:nvPr/>
              </p:nvSpPr>
              <p:spPr>
                <a:xfrm>
                  <a:off x="9739314" y="3735387"/>
                  <a:ext cx="15875" cy="15875"/>
                </a:xfrm>
                <a:prstGeom prst="ellipse">
                  <a:avLst/>
                </a:pr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7" name="Shape 787"/>
                <p:cNvSpPr/>
                <p:nvPr/>
              </p:nvSpPr>
              <p:spPr>
                <a:xfrm>
                  <a:off x="9418639" y="3667125"/>
                  <a:ext cx="68263" cy="152399"/>
                </a:xfrm>
                <a:prstGeom prst="rect">
                  <a:avLst/>
                </a:pr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8" name="Shape 788"/>
                <p:cNvSpPr/>
                <p:nvPr/>
              </p:nvSpPr>
              <p:spPr>
                <a:xfrm>
                  <a:off x="9693275" y="3735387"/>
                  <a:ext cx="15875" cy="15875"/>
                </a:xfrm>
                <a:prstGeom prst="ellipse">
                  <a:avLst/>
                </a:pr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grpSp>
        </p:grpSp>
      </p:grpSp>
      <p:grpSp>
        <p:nvGrpSpPr>
          <p:cNvPr id="789" name="Shape 789"/>
          <p:cNvGrpSpPr/>
          <p:nvPr/>
        </p:nvGrpSpPr>
        <p:grpSpPr>
          <a:xfrm>
            <a:off x="1866815" y="4255998"/>
            <a:ext cx="1396505" cy="369955"/>
            <a:chOff x="1866431" y="4256237"/>
            <a:chExt cx="1396703" cy="370008"/>
          </a:xfrm>
        </p:grpSpPr>
        <p:sp>
          <p:nvSpPr>
            <p:cNvPr id="790" name="Shape 790"/>
            <p:cNvSpPr/>
            <p:nvPr/>
          </p:nvSpPr>
          <p:spPr>
            <a:xfrm>
              <a:off x="1866431" y="4256237"/>
              <a:ext cx="1396703" cy="370008"/>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indent="457170" algn="ctr">
                <a:buClr>
                  <a:schemeClr val="accent3"/>
                </a:buClr>
                <a:buSzPct val="25000"/>
              </a:pPr>
              <a:r>
                <a:rPr lang="en" sz="900">
                  <a:solidFill>
                    <a:srgbClr val="24ACFF"/>
                  </a:solidFill>
                  <a:latin typeface="Arial"/>
                  <a:ea typeface="Arial"/>
                  <a:cs typeface="Arial"/>
                  <a:sym typeface="Arial"/>
                </a:rPr>
                <a:t>Virtual</a:t>
              </a:r>
            </a:p>
          </p:txBody>
        </p:sp>
        <p:sp>
          <p:nvSpPr>
            <p:cNvPr id="791" name="Shape 791"/>
            <p:cNvSpPr/>
            <p:nvPr/>
          </p:nvSpPr>
          <p:spPr>
            <a:xfrm>
              <a:off x="2012015" y="4354389"/>
              <a:ext cx="129843" cy="125234"/>
            </a:xfrm>
            <a:prstGeom prst="rect">
              <a:avLst/>
            </a:prstGeom>
            <a:noFill/>
            <a:ln w="19050" cap="flat" cmpd="sng">
              <a:solidFill>
                <a:srgbClr val="24ACFF"/>
              </a:solidFill>
              <a:prstDash val="solid"/>
              <a:round/>
              <a:headEnd type="none" w="med" len="med"/>
              <a:tailEnd type="none" w="med" len="med"/>
            </a:ln>
          </p:spPr>
          <p:txBody>
            <a:bodyPr lIns="91412" tIns="45693" rIns="91412" bIns="45693" anchor="ctr" anchorCtr="0">
              <a:noAutofit/>
            </a:bodyPr>
            <a:lstStyle/>
            <a:p>
              <a:pPr algn="ctr">
                <a:buClr>
                  <a:srgbClr val="000000"/>
                </a:buClr>
              </a:pPr>
              <a:endParaRPr sz="1400">
                <a:solidFill>
                  <a:srgbClr val="24ACFF"/>
                </a:solidFill>
                <a:latin typeface="Arial"/>
                <a:ea typeface="Arial"/>
                <a:cs typeface="Arial"/>
                <a:sym typeface="Arial"/>
              </a:endParaRPr>
            </a:p>
          </p:txBody>
        </p:sp>
        <p:sp>
          <p:nvSpPr>
            <p:cNvPr id="792" name="Shape 792"/>
            <p:cNvSpPr/>
            <p:nvPr/>
          </p:nvSpPr>
          <p:spPr>
            <a:xfrm>
              <a:off x="2057891" y="4411832"/>
              <a:ext cx="129843" cy="125234"/>
            </a:xfrm>
            <a:prstGeom prst="rect">
              <a:avLst/>
            </a:prstGeom>
            <a:noFill/>
            <a:ln w="19050" cap="flat" cmpd="sng">
              <a:solidFill>
                <a:srgbClr val="24ACFF"/>
              </a:solidFill>
              <a:prstDash val="solid"/>
              <a:round/>
              <a:headEnd type="none" w="med" len="med"/>
              <a:tailEnd type="none" w="med" len="med"/>
            </a:ln>
          </p:spPr>
          <p:txBody>
            <a:bodyPr lIns="91412" tIns="45693" rIns="91412" bIns="45693" anchor="ctr" anchorCtr="0">
              <a:noAutofit/>
            </a:bodyPr>
            <a:lstStyle/>
            <a:p>
              <a:pPr algn="ctr">
                <a:buClr>
                  <a:srgbClr val="000000"/>
                </a:buClr>
              </a:pPr>
              <a:endParaRPr sz="1400">
                <a:solidFill>
                  <a:srgbClr val="24ACFF"/>
                </a:solidFill>
                <a:latin typeface="Arial"/>
                <a:ea typeface="Arial"/>
                <a:cs typeface="Arial"/>
                <a:sym typeface="Arial"/>
              </a:endParaRPr>
            </a:p>
          </p:txBody>
        </p:sp>
      </p:grpSp>
      <p:grpSp>
        <p:nvGrpSpPr>
          <p:cNvPr id="793" name="Shape 793"/>
          <p:cNvGrpSpPr/>
          <p:nvPr/>
        </p:nvGrpSpPr>
        <p:grpSpPr>
          <a:xfrm>
            <a:off x="3418512" y="4251757"/>
            <a:ext cx="1477777" cy="380670"/>
            <a:chOff x="1759883" y="4604425"/>
            <a:chExt cx="1794342" cy="421350"/>
          </a:xfrm>
        </p:grpSpPr>
        <p:sp>
          <p:nvSpPr>
            <p:cNvPr id="794" name="Shape 794"/>
            <p:cNvSpPr/>
            <p:nvPr/>
          </p:nvSpPr>
          <p:spPr>
            <a:xfrm>
              <a:off x="1759883" y="4604425"/>
              <a:ext cx="1794342" cy="421350"/>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460345" indent="-3175" algn="ctr">
                <a:buClr>
                  <a:schemeClr val="accent3"/>
                </a:buClr>
                <a:buSzPct val="25000"/>
              </a:pPr>
              <a:r>
                <a:rPr lang="en" sz="900">
                  <a:solidFill>
                    <a:srgbClr val="24ACFF"/>
                  </a:solidFill>
                  <a:latin typeface="Arial"/>
                  <a:ea typeface="Arial"/>
                  <a:cs typeface="Arial"/>
                  <a:sym typeface="Arial"/>
                </a:rPr>
                <a:t>Public Cloud</a:t>
              </a:r>
            </a:p>
          </p:txBody>
        </p:sp>
        <p:sp>
          <p:nvSpPr>
            <p:cNvPr id="795" name="Shape 795"/>
            <p:cNvSpPr/>
            <p:nvPr/>
          </p:nvSpPr>
          <p:spPr>
            <a:xfrm>
              <a:off x="2049216" y="4691246"/>
              <a:ext cx="319800" cy="2213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w="9525" cap="flat" cmpd="sng">
              <a:solidFill>
                <a:srgbClr val="24ACFF"/>
              </a:solidFill>
              <a:prstDash val="solid"/>
              <a:round/>
              <a:headEnd type="none" w="med" len="med"/>
              <a:tailEnd type="none" w="med" len="med"/>
            </a:ln>
          </p:spPr>
          <p:txBody>
            <a:bodyPr lIns="34270" tIns="17123" rIns="34270" bIns="17123" anchor="t" anchorCtr="0">
              <a:noAutofit/>
            </a:bodyPr>
            <a:lstStyle/>
            <a:p>
              <a:pPr>
                <a:buClr>
                  <a:srgbClr val="000000"/>
                </a:buClr>
              </a:pPr>
              <a:endParaRPr sz="1400">
                <a:solidFill>
                  <a:srgbClr val="24ACFF"/>
                </a:solidFill>
                <a:latin typeface="Arial"/>
                <a:ea typeface="Arial"/>
                <a:cs typeface="Arial"/>
                <a:sym typeface="Arial"/>
              </a:endParaRPr>
            </a:p>
          </p:txBody>
        </p:sp>
      </p:grpSp>
      <p:sp>
        <p:nvSpPr>
          <p:cNvPr id="796" name="Shape 796"/>
          <p:cNvSpPr txBox="1">
            <a:spLocks noGrp="1"/>
          </p:cNvSpPr>
          <p:nvPr>
            <p:ph type="title"/>
          </p:nvPr>
        </p:nvSpPr>
        <p:spPr>
          <a:xfrm>
            <a:off x="229216" y="274170"/>
            <a:ext cx="8685568" cy="542156"/>
          </a:xfrm>
          <a:prstGeom prst="rect">
            <a:avLst/>
          </a:prstGeom>
          <a:noFill/>
          <a:ln>
            <a:noFill/>
          </a:ln>
        </p:spPr>
        <p:txBody>
          <a:bodyPr vert="horz" wrap="square" lIns="91412" tIns="45693" rIns="91412" bIns="45693" rtlCol="0" anchor="t" anchorCtr="0">
            <a:noAutofit/>
          </a:bodyPr>
          <a:lstStyle/>
          <a:p>
            <a:pPr>
              <a:buClr>
                <a:srgbClr val="7F7F7F"/>
              </a:buClr>
              <a:buSzPct val="25000"/>
            </a:pPr>
            <a:r>
              <a:rPr lang="en" sz="3199" dirty="0"/>
              <a:t>Containers in production with Docker Datacenter</a:t>
            </a:r>
          </a:p>
        </p:txBody>
      </p:sp>
      <p:sp>
        <p:nvSpPr>
          <p:cNvPr id="797" name="Shape 797"/>
          <p:cNvSpPr txBox="1">
            <a:spLocks noGrp="1"/>
          </p:cNvSpPr>
          <p:nvPr>
            <p:ph type="body" idx="1"/>
          </p:nvPr>
        </p:nvSpPr>
        <p:spPr>
          <a:xfrm>
            <a:off x="5151332" y="1369390"/>
            <a:ext cx="3763452" cy="3263041"/>
          </a:xfrm>
          <a:prstGeom prst="rect">
            <a:avLst/>
          </a:prstGeom>
          <a:noFill/>
          <a:ln>
            <a:noFill/>
          </a:ln>
        </p:spPr>
        <p:txBody>
          <a:bodyPr vert="horz" wrap="square" lIns="91412" tIns="45693" rIns="91412" bIns="45693" rtlCol="0" anchor="t" anchorCtr="0">
            <a:noAutofit/>
          </a:bodyPr>
          <a:lstStyle/>
          <a:p>
            <a:pPr indent="-171439">
              <a:lnSpc>
                <a:spcPct val="100000"/>
              </a:lnSpc>
              <a:spcBef>
                <a:spcPts val="0"/>
              </a:spcBef>
            </a:pPr>
            <a:r>
              <a:rPr lang="en" dirty="0">
                <a:solidFill>
                  <a:schemeClr val="tx1"/>
                </a:solidFill>
                <a:latin typeface="+mj-lt"/>
              </a:rPr>
              <a:t>Enterprise container orchestration, management and security for </a:t>
            </a:r>
            <a:r>
              <a:rPr lang="en" dirty="0" err="1">
                <a:solidFill>
                  <a:schemeClr val="tx1"/>
                </a:solidFill>
                <a:latin typeface="+mj-lt"/>
              </a:rPr>
              <a:t>dev</a:t>
            </a:r>
            <a:r>
              <a:rPr lang="en" dirty="0">
                <a:solidFill>
                  <a:schemeClr val="tx1"/>
                </a:solidFill>
                <a:latin typeface="+mj-lt"/>
              </a:rPr>
              <a:t> and ops</a:t>
            </a:r>
          </a:p>
          <a:p>
            <a:pPr indent="-171439">
              <a:lnSpc>
                <a:spcPct val="100000"/>
              </a:lnSpc>
              <a:spcBef>
                <a:spcPts val="1200"/>
              </a:spcBef>
            </a:pPr>
            <a:r>
              <a:rPr lang="en" dirty="0">
                <a:solidFill>
                  <a:schemeClr val="tx1"/>
                </a:solidFill>
                <a:latin typeface="+mj-lt"/>
              </a:rPr>
              <a:t>Available today for Linux environments</a:t>
            </a:r>
          </a:p>
          <a:p>
            <a:pPr indent="-171439">
              <a:lnSpc>
                <a:spcPct val="100000"/>
              </a:lnSpc>
              <a:spcBef>
                <a:spcPts val="1200"/>
              </a:spcBef>
            </a:pPr>
            <a:r>
              <a:rPr lang="en" dirty="0">
                <a:solidFill>
                  <a:schemeClr val="tx1"/>
                </a:solidFill>
                <a:latin typeface="+mj-lt"/>
              </a:rPr>
              <a:t>Q4 2016 beta for Windows environments </a:t>
            </a:r>
          </a:p>
        </p:txBody>
      </p:sp>
      <p:grpSp>
        <p:nvGrpSpPr>
          <p:cNvPr id="798" name="Shape 798"/>
          <p:cNvGrpSpPr/>
          <p:nvPr/>
        </p:nvGrpSpPr>
        <p:grpSpPr>
          <a:xfrm>
            <a:off x="257668" y="4258971"/>
            <a:ext cx="1490917" cy="366983"/>
            <a:chOff x="3423792" y="4268658"/>
            <a:chExt cx="1491129" cy="367035"/>
          </a:xfrm>
        </p:grpSpPr>
        <p:sp>
          <p:nvSpPr>
            <p:cNvPr id="799" name="Shape 799"/>
            <p:cNvSpPr/>
            <p:nvPr/>
          </p:nvSpPr>
          <p:spPr>
            <a:xfrm>
              <a:off x="3423792" y="4268658"/>
              <a:ext cx="1491129" cy="367035"/>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indent="457170" algn="ctr">
                <a:buClr>
                  <a:schemeClr val="accent3"/>
                </a:buClr>
                <a:buSzPct val="25000"/>
              </a:pPr>
              <a:r>
                <a:rPr lang="en" sz="900">
                  <a:solidFill>
                    <a:srgbClr val="24ACFF"/>
                  </a:solidFill>
                  <a:latin typeface="Arial"/>
                  <a:ea typeface="Arial"/>
                  <a:cs typeface="Arial"/>
                  <a:sym typeface="Arial"/>
                </a:rPr>
                <a:t>Physical</a:t>
              </a:r>
            </a:p>
          </p:txBody>
        </p:sp>
        <p:grpSp>
          <p:nvGrpSpPr>
            <p:cNvPr id="800" name="Shape 800"/>
            <p:cNvGrpSpPr/>
            <p:nvPr/>
          </p:nvGrpSpPr>
          <p:grpSpPr>
            <a:xfrm>
              <a:off x="3639366" y="4310445"/>
              <a:ext cx="377655" cy="271767"/>
              <a:chOff x="5844268" y="4033428"/>
              <a:chExt cx="443846" cy="340761"/>
            </a:xfrm>
          </p:grpSpPr>
          <p:sp>
            <p:nvSpPr>
              <p:cNvPr id="801" name="Shape 801"/>
              <p:cNvSpPr/>
              <p:nvPr/>
            </p:nvSpPr>
            <p:spPr>
              <a:xfrm>
                <a:off x="5906853" y="4041098"/>
                <a:ext cx="227002" cy="321994"/>
              </a:xfrm>
              <a:prstGeom prst="rect">
                <a:avLst/>
              </a:prstGeom>
              <a:solidFill>
                <a:schemeClr val="lt1"/>
              </a:solidFill>
              <a:ln>
                <a:noFill/>
              </a:ln>
            </p:spPr>
            <p:txBody>
              <a:bodyPr lIns="91412" tIns="45693" rIns="91412" bIns="45693"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802" name="Shape 802"/>
              <p:cNvSpPr/>
              <p:nvPr/>
            </p:nvSpPr>
            <p:spPr>
              <a:xfrm>
                <a:off x="6112637" y="4162000"/>
                <a:ext cx="116076" cy="208851"/>
              </a:xfrm>
              <a:prstGeom prst="rect">
                <a:avLst/>
              </a:prstGeom>
              <a:solidFill>
                <a:schemeClr val="lt1"/>
              </a:solidFill>
              <a:ln>
                <a:noFill/>
              </a:ln>
            </p:spPr>
            <p:txBody>
              <a:bodyPr lIns="91412" tIns="45693" rIns="91412" bIns="45693" anchor="ctr" anchorCtr="0">
                <a:noAutofit/>
              </a:bodyPr>
              <a:lstStyle/>
              <a:p>
                <a:pPr algn="ctr">
                  <a:buClr>
                    <a:srgbClr val="000000"/>
                  </a:buClr>
                </a:pPr>
                <a:endParaRPr sz="1400">
                  <a:solidFill>
                    <a:schemeClr val="lt1"/>
                  </a:solidFill>
                  <a:latin typeface="Arial"/>
                  <a:ea typeface="Arial"/>
                  <a:cs typeface="Arial"/>
                  <a:sym typeface="Arial"/>
                </a:endParaRPr>
              </a:p>
            </p:txBody>
          </p:sp>
          <p:grpSp>
            <p:nvGrpSpPr>
              <p:cNvPr id="803" name="Shape 803"/>
              <p:cNvGrpSpPr/>
              <p:nvPr/>
            </p:nvGrpSpPr>
            <p:grpSpPr>
              <a:xfrm>
                <a:off x="5844268" y="4033428"/>
                <a:ext cx="443846" cy="340761"/>
                <a:chOff x="964" y="149"/>
                <a:chExt cx="3832" cy="2942"/>
              </a:xfrm>
            </p:grpSpPr>
            <p:sp>
              <p:nvSpPr>
                <p:cNvPr id="804" name="Shape 804"/>
                <p:cNvSpPr/>
                <p:nvPr/>
              </p:nvSpPr>
              <p:spPr>
                <a:xfrm>
                  <a:off x="964" y="149"/>
                  <a:ext cx="3832" cy="2942"/>
                </a:xfrm>
                <a:custGeom>
                  <a:avLst/>
                  <a:gdLst/>
                  <a:ahLst/>
                  <a:cxnLst/>
                  <a:rect l="0" t="0" r="0" b="0"/>
                  <a:pathLst>
                    <a:path w="120000" h="120000" extrusionOk="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p:nvPr/>
              </p:nvSpPr>
              <p:spPr>
                <a:xfrm>
                  <a:off x="2895" y="1704"/>
                  <a:ext cx="385" cy="385"/>
                </a:xfrm>
                <a:custGeom>
                  <a:avLst/>
                  <a:gdLst/>
                  <a:ahLst/>
                  <a:cxnLst/>
                  <a:rect l="0" t="0" r="0" b="0"/>
                  <a:pathLst>
                    <a:path w="120000" h="120000" extrusionOk="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6" name="Shape 806"/>
                <p:cNvSpPr/>
                <p:nvPr/>
              </p:nvSpPr>
              <p:spPr>
                <a:xfrm>
                  <a:off x="2295" y="1704"/>
                  <a:ext cx="377" cy="385"/>
                </a:xfrm>
                <a:custGeom>
                  <a:avLst/>
                  <a:gdLst/>
                  <a:ahLst/>
                  <a:cxnLst/>
                  <a:rect l="0" t="0" r="0" b="0"/>
                  <a:pathLst>
                    <a:path w="120000" h="120000" extrusionOk="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7" name="Shape 807"/>
                <p:cNvSpPr/>
                <p:nvPr/>
              </p:nvSpPr>
              <p:spPr>
                <a:xfrm>
                  <a:off x="1694" y="1704"/>
                  <a:ext cx="375" cy="385"/>
                </a:xfrm>
                <a:custGeom>
                  <a:avLst/>
                  <a:gdLst/>
                  <a:ahLst/>
                  <a:cxnLst/>
                  <a:rect l="0" t="0" r="0" b="0"/>
                  <a:pathLst>
                    <a:path w="120000" h="120000" extrusionOk="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8" name="Shape 808"/>
                <p:cNvSpPr/>
                <p:nvPr/>
              </p:nvSpPr>
              <p:spPr>
                <a:xfrm>
                  <a:off x="2895" y="1102"/>
                  <a:ext cx="385" cy="377"/>
                </a:xfrm>
                <a:custGeom>
                  <a:avLst/>
                  <a:gdLst/>
                  <a:ahLst/>
                  <a:cxnLst/>
                  <a:rect l="0" t="0" r="0" b="0"/>
                  <a:pathLst>
                    <a:path w="120000" h="120000" extrusionOk="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9" name="Shape 809"/>
                <p:cNvSpPr/>
                <p:nvPr/>
              </p:nvSpPr>
              <p:spPr>
                <a:xfrm>
                  <a:off x="2295" y="1102"/>
                  <a:ext cx="377" cy="377"/>
                </a:xfrm>
                <a:custGeom>
                  <a:avLst/>
                  <a:gdLst/>
                  <a:ahLst/>
                  <a:cxnLst/>
                  <a:rect l="0" t="0" r="0" b="0"/>
                  <a:pathLst>
                    <a:path w="120000" h="120000" extrusionOk="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0" name="Shape 810"/>
                <p:cNvSpPr/>
                <p:nvPr/>
              </p:nvSpPr>
              <p:spPr>
                <a:xfrm>
                  <a:off x="1694" y="1102"/>
                  <a:ext cx="375" cy="377"/>
                </a:xfrm>
                <a:custGeom>
                  <a:avLst/>
                  <a:gdLst/>
                  <a:ahLst/>
                  <a:cxnLst/>
                  <a:rect l="0" t="0" r="0" b="0"/>
                  <a:pathLst>
                    <a:path w="120000" h="120000" extrusionOk="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1" name="Shape 811"/>
                <p:cNvSpPr/>
                <p:nvPr/>
              </p:nvSpPr>
              <p:spPr>
                <a:xfrm>
                  <a:off x="2895" y="501"/>
                  <a:ext cx="385" cy="375"/>
                </a:xfrm>
                <a:custGeom>
                  <a:avLst/>
                  <a:gdLst/>
                  <a:ahLst/>
                  <a:cxnLst/>
                  <a:rect l="0" t="0" r="0" b="0"/>
                  <a:pathLst>
                    <a:path w="120000" h="120000" extrusionOk="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2" name="Shape 812"/>
                <p:cNvSpPr/>
                <p:nvPr/>
              </p:nvSpPr>
              <p:spPr>
                <a:xfrm>
                  <a:off x="2295" y="501"/>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3" name="Shape 813"/>
                <p:cNvSpPr/>
                <p:nvPr/>
              </p:nvSpPr>
              <p:spPr>
                <a:xfrm>
                  <a:off x="1694" y="501"/>
                  <a:ext cx="375" cy="375"/>
                </a:xfrm>
                <a:custGeom>
                  <a:avLst/>
                  <a:gdLst/>
                  <a:ahLst/>
                  <a:cxnLst/>
                  <a:rect l="0" t="0" r="0" b="0"/>
                  <a:pathLst>
                    <a:path w="120000" h="120000" extrusionOk="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4" name="Shape 814"/>
                <p:cNvSpPr/>
                <p:nvPr/>
              </p:nvSpPr>
              <p:spPr>
                <a:xfrm>
                  <a:off x="3722" y="2063"/>
                  <a:ext cx="377" cy="385"/>
                </a:xfrm>
                <a:custGeom>
                  <a:avLst/>
                  <a:gdLst/>
                  <a:ahLst/>
                  <a:cxnLst/>
                  <a:rect l="0" t="0" r="0" b="0"/>
                  <a:pathLst>
                    <a:path w="120000" h="120000" extrusionOk="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5" name="Shape 815"/>
                <p:cNvSpPr/>
                <p:nvPr/>
              </p:nvSpPr>
              <p:spPr>
                <a:xfrm>
                  <a:off x="3722" y="1464"/>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grpSp>
      </p:grpSp>
    </p:spTree>
    <p:extLst>
      <p:ext uri="{BB962C8B-B14F-4D97-AF65-F5344CB8AC3E}">
        <p14:creationId xmlns:p14="http://schemas.microsoft.com/office/powerpoint/2010/main" val="1705698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br>
              <a:rPr lang="en-US" dirty="0"/>
            </a:br>
            <a:r>
              <a:rPr lang="en-US" dirty="0"/>
              <a:t>Getting Started</a:t>
            </a: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2097417"/>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42</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 on Linux</a:t>
            </a:r>
          </a:p>
        </p:txBody>
      </p:sp>
      <p:sp>
        <p:nvSpPr>
          <p:cNvPr id="3" name="Content Placeholder 2"/>
          <p:cNvSpPr>
            <a:spLocks noGrp="1"/>
          </p:cNvSpPr>
          <p:nvPr>
            <p:ph idx="1"/>
          </p:nvPr>
        </p:nvSpPr>
        <p:spPr>
          <a:xfrm>
            <a:off x="228600" y="1129380"/>
            <a:ext cx="8686800" cy="3263504"/>
          </a:xfrm>
          <a:prstGeom prst="rect">
            <a:avLst/>
          </a:prstGeom>
        </p:spPr>
        <p:txBody>
          <a:bodyPr>
            <a:normAutofit fontScale="92500" lnSpcReduction="20000"/>
          </a:bodyPr>
          <a:lstStyle/>
          <a:p>
            <a:r>
              <a:rPr lang="en-US" dirty="0">
                <a:solidFill>
                  <a:schemeClr val="tx1"/>
                </a:solidFill>
                <a:ea typeface="Arial" charset="0"/>
                <a:cs typeface="Arial" charset="0"/>
              </a:rPr>
              <a:t>Create a Linux VM (or use physical), and install Docker</a:t>
            </a:r>
          </a:p>
          <a:p>
            <a:pPr lvl="1"/>
            <a:r>
              <a:rPr lang="en-US" sz="2206" dirty="0">
                <a:solidFill>
                  <a:schemeClr val="tx1"/>
                </a:solidFill>
                <a:latin typeface="+mj-lt"/>
                <a:ea typeface="Arial" charset="0"/>
                <a:cs typeface="Arial" charset="0"/>
              </a:rPr>
              <a:t>Requires kernel 3.10</a:t>
            </a:r>
          </a:p>
          <a:p>
            <a:pPr marL="0" indent="0">
              <a:buNone/>
            </a:pPr>
            <a:endParaRPr lang="en-US" dirty="0">
              <a:solidFill>
                <a:schemeClr val="tx1"/>
              </a:solidFill>
              <a:ea typeface="Arial" charset="0"/>
              <a:cs typeface="Arial" charset="0"/>
            </a:endParaRPr>
          </a:p>
          <a:p>
            <a:r>
              <a:rPr lang="en-US" dirty="0">
                <a:solidFill>
                  <a:schemeClr val="tx1"/>
                </a:solidFill>
              </a:rPr>
              <a:t>Stable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https://get.docker.com/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marL="0" indent="0">
              <a:buNone/>
            </a:pPr>
            <a:endParaRPr lang="en-US" dirty="0">
              <a:solidFill>
                <a:schemeClr val="tx1"/>
              </a:solidFill>
              <a:ea typeface="Arial" charset="0"/>
              <a:cs typeface="Arial" charset="0"/>
            </a:endParaRPr>
          </a:p>
          <a:p>
            <a:r>
              <a:rPr lang="en-US" dirty="0">
                <a:solidFill>
                  <a:schemeClr val="tx1"/>
                </a:solidFill>
                <a:ea typeface="Arial" charset="0"/>
                <a:cs typeface="Arial" charset="0"/>
              </a:rPr>
              <a:t>Test and experimental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https://test.docker.com/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https://experimental.docker.com/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endParaRPr lang="en-US" dirty="0">
              <a:solidFill>
                <a:schemeClr val="tx1"/>
              </a:solidFill>
              <a:latin typeface="+mj-lt"/>
              <a:ea typeface="Consolas" charset="0"/>
              <a:cs typeface="Consolas" charset="0"/>
            </a:endParaRPr>
          </a:p>
          <a:p>
            <a:r>
              <a:rPr lang="en-US" dirty="0">
                <a:solidFill>
                  <a:schemeClr val="tx1"/>
                </a:solidFill>
                <a:ea typeface="Arial" charset="0"/>
                <a:cs typeface="Arial" charset="0"/>
              </a:rPr>
              <a:t>Can also manually install (see docs)</a:t>
            </a:r>
          </a:p>
          <a:p>
            <a:pPr lvl="1"/>
            <a:endParaRPr lang="en-US" dirty="0">
              <a:solidFill>
                <a:schemeClr val="tx1"/>
              </a:solidFill>
              <a:latin typeface="+mj-lt"/>
              <a:ea typeface="Arial" charset="0"/>
              <a:cs typeface="Arial" charset="0"/>
            </a:endParaRPr>
          </a:p>
          <a:p>
            <a:endParaRPr lang="en-US" dirty="0">
              <a:solidFill>
                <a:schemeClr val="tx1"/>
              </a:solidFill>
              <a:ea typeface="Arial" charset="0"/>
              <a:cs typeface="Arial" charset="0"/>
            </a:endParaRPr>
          </a:p>
        </p:txBody>
      </p:sp>
    </p:spTree>
    <p:extLst>
      <p:ext uri="{BB962C8B-B14F-4D97-AF65-F5344CB8AC3E}">
        <p14:creationId xmlns:p14="http://schemas.microsoft.com/office/powerpoint/2010/main" val="204125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Docker for Windows / Mac</a:t>
            </a:r>
          </a:p>
        </p:txBody>
      </p:sp>
      <p:sp>
        <p:nvSpPr>
          <p:cNvPr id="4" name="Content Placeholder 3"/>
          <p:cNvSpPr>
            <a:spLocks noGrp="1"/>
          </p:cNvSpPr>
          <p:nvPr>
            <p:ph idx="1"/>
          </p:nvPr>
        </p:nvSpPr>
        <p:spPr>
          <a:xfrm>
            <a:off x="228600" y="1109337"/>
            <a:ext cx="8686800" cy="3263504"/>
          </a:xfrm>
          <a:prstGeom prst="rect">
            <a:avLst/>
          </a:prstGeom>
        </p:spPr>
        <p:txBody>
          <a:bodyPr>
            <a:normAutofit fontScale="85000" lnSpcReduction="20000"/>
          </a:bodyPr>
          <a:lstStyle/>
          <a:p>
            <a:r>
              <a:rPr lang="en-US" dirty="0">
                <a:solidFill>
                  <a:schemeClr val="tx1"/>
                </a:solidFill>
              </a:rPr>
              <a:t>Currently in public beta</a:t>
            </a:r>
          </a:p>
          <a:p>
            <a:pPr marL="0" indent="0">
              <a:buNone/>
            </a:pPr>
            <a:endParaRPr lang="en-US" dirty="0">
              <a:solidFill>
                <a:schemeClr val="tx1"/>
              </a:solidFill>
            </a:endParaRPr>
          </a:p>
          <a:p>
            <a:r>
              <a:rPr lang="en-US" dirty="0">
                <a:solidFill>
                  <a:schemeClr val="tx1"/>
                </a:solidFill>
              </a:rPr>
              <a:t>Easy to install: Get up and running on Docker in minutes</a:t>
            </a:r>
          </a:p>
          <a:p>
            <a:endParaRPr lang="en-US" dirty="0">
              <a:solidFill>
                <a:schemeClr val="tx1"/>
              </a:solidFill>
            </a:endParaRPr>
          </a:p>
          <a:p>
            <a:r>
              <a:rPr lang="en-US" dirty="0">
                <a:solidFill>
                  <a:schemeClr val="tx1"/>
                </a:solidFill>
              </a:rPr>
              <a:t>Leverages Hyper-V (Windows) or </a:t>
            </a:r>
            <a:r>
              <a:rPr lang="en-US" dirty="0" err="1">
                <a:solidFill>
                  <a:schemeClr val="tx1"/>
                </a:solidFill>
              </a:rPr>
              <a:t>xhyv</a:t>
            </a:r>
            <a:r>
              <a:rPr lang="en-US" dirty="0">
                <a:solidFill>
                  <a:schemeClr val="tx1"/>
                </a:solidFill>
              </a:rPr>
              <a:t> (Mac)</a:t>
            </a:r>
            <a:br>
              <a:rPr lang="en-US" dirty="0">
                <a:solidFill>
                  <a:schemeClr val="tx1"/>
                </a:solidFill>
              </a:rPr>
            </a:br>
            <a:endParaRPr lang="en-US" dirty="0">
              <a:solidFill>
                <a:schemeClr val="tx1"/>
              </a:solidFill>
            </a:endParaRPr>
          </a:p>
          <a:p>
            <a:pPr lvl="1"/>
            <a:r>
              <a:rPr lang="en-US" sz="1700" dirty="0">
                <a:solidFill>
                  <a:schemeClr val="tx1"/>
                </a:solidFill>
              </a:rPr>
              <a:t>Docker for Windows requires Windows Pro 10, Enterprise, or Education</a:t>
            </a:r>
          </a:p>
          <a:p>
            <a:endParaRPr lang="en-US" dirty="0">
              <a:solidFill>
                <a:schemeClr val="tx1"/>
              </a:solidFill>
            </a:endParaRPr>
          </a:p>
          <a:p>
            <a:r>
              <a:rPr lang="en-US" dirty="0">
                <a:solidFill>
                  <a:schemeClr val="tx1"/>
                </a:solidFill>
              </a:rPr>
              <a:t>Full API / CLI compatibility</a:t>
            </a:r>
          </a:p>
          <a:p>
            <a:endParaRPr lang="en-US" dirty="0">
              <a:solidFill>
                <a:schemeClr val="tx1"/>
              </a:solidFill>
            </a:endParaRPr>
          </a:p>
          <a:p>
            <a:r>
              <a:rPr lang="en-US" dirty="0">
                <a:solidFill>
                  <a:schemeClr val="tx1"/>
                </a:solidFill>
              </a:rPr>
              <a:t>OS integration for increased stability and speed</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308431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Docker for Azure / AWS</a:t>
            </a:r>
          </a:p>
        </p:txBody>
      </p:sp>
      <p:sp>
        <p:nvSpPr>
          <p:cNvPr id="4" name="Content Placeholder 3"/>
          <p:cNvSpPr>
            <a:spLocks noGrp="1"/>
          </p:cNvSpPr>
          <p:nvPr>
            <p:ph idx="1"/>
          </p:nvPr>
        </p:nvSpPr>
        <p:spPr>
          <a:prstGeom prst="rect">
            <a:avLst/>
          </a:prstGeom>
        </p:spPr>
        <p:txBody>
          <a:bodyPr/>
          <a:lstStyle/>
          <a:p>
            <a:r>
              <a:rPr lang="en-US" dirty="0">
                <a:solidFill>
                  <a:schemeClr val="tx1"/>
                </a:solidFill>
              </a:rPr>
              <a:t>Currently in public beta</a:t>
            </a:r>
          </a:p>
          <a:p>
            <a:pPr lvl="1"/>
            <a:r>
              <a:rPr lang="en-US" dirty="0">
                <a:solidFill>
                  <a:schemeClr val="tx1"/>
                </a:solidFill>
                <a:hlinkClick r:id="rId3"/>
              </a:rPr>
              <a:t>https://beta.docker.com/</a:t>
            </a:r>
            <a:endParaRPr lang="en-US" dirty="0">
              <a:solidFill>
                <a:schemeClr val="tx1"/>
              </a:solidFill>
            </a:endParaRPr>
          </a:p>
          <a:p>
            <a:pPr lvl="1"/>
            <a:endParaRPr lang="en-US" dirty="0">
              <a:solidFill>
                <a:schemeClr val="tx1"/>
              </a:solidFill>
            </a:endParaRPr>
          </a:p>
          <a:p>
            <a:r>
              <a:rPr lang="en-US" dirty="0">
                <a:solidFill>
                  <a:schemeClr val="tx1"/>
                </a:solidFill>
              </a:rPr>
              <a:t>Easily deploy Docker 1.12 Swarm clusters (Linux)</a:t>
            </a:r>
          </a:p>
          <a:p>
            <a:endParaRPr lang="en-US" dirty="0">
              <a:solidFill>
                <a:schemeClr val="tx1"/>
              </a:solidFill>
            </a:endParaRPr>
          </a:p>
          <a:p>
            <a:r>
              <a:rPr lang="en-US" dirty="0">
                <a:solidFill>
                  <a:schemeClr val="tx1"/>
                </a:solidFill>
              </a:rPr>
              <a:t>Scale up and down easily</a:t>
            </a:r>
          </a:p>
          <a:p>
            <a:endParaRPr lang="en-US" dirty="0">
              <a:solidFill>
                <a:schemeClr val="tx1"/>
              </a:solidFill>
            </a:endParaRPr>
          </a:p>
          <a:p>
            <a:r>
              <a:rPr lang="en-US" dirty="0">
                <a:solidFill>
                  <a:schemeClr val="tx1"/>
                </a:solidFill>
              </a:rPr>
              <a:t>Integrate with underlying platform (i.e. load balancers)</a:t>
            </a:r>
          </a:p>
          <a:p>
            <a:endParaRPr lang="en-US" dirty="0">
              <a:solidFill>
                <a:schemeClr val="tx1"/>
              </a:solidFill>
            </a:endParaRPr>
          </a:p>
        </p:txBody>
      </p:sp>
    </p:spTree>
    <p:extLst>
      <p:ext uri="{BB962C8B-B14F-4D97-AF65-F5344CB8AC3E}">
        <p14:creationId xmlns:p14="http://schemas.microsoft.com/office/powerpoint/2010/main" val="57604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Walk, Jog, Run</a:t>
            </a:r>
          </a:p>
        </p:txBody>
      </p:sp>
      <p:sp>
        <p:nvSpPr>
          <p:cNvPr id="4" name="Content Placeholder 3"/>
          <p:cNvSpPr>
            <a:spLocks noGrp="1"/>
          </p:cNvSpPr>
          <p:nvPr>
            <p:ph idx="1"/>
          </p:nvPr>
        </p:nvSpPr>
        <p:spPr>
          <a:xfrm>
            <a:off x="228600" y="974584"/>
            <a:ext cx="8686800" cy="3263504"/>
          </a:xfrm>
          <a:prstGeom prst="rect">
            <a:avLst/>
          </a:prstGeom>
        </p:spPr>
        <p:txBody>
          <a:bodyPr>
            <a:normAutofit fontScale="77500" lnSpcReduction="20000"/>
          </a:bodyPr>
          <a:lstStyle/>
          <a:p>
            <a:pPr marL="0" indent="0">
              <a:buNone/>
            </a:pPr>
            <a:r>
              <a:rPr lang="en-US" dirty="0">
                <a:solidFill>
                  <a:schemeClr val="tx1"/>
                </a:solidFill>
              </a:rPr>
              <a:t>Walk: </a:t>
            </a:r>
          </a:p>
          <a:p>
            <a:r>
              <a:rPr lang="en-US" dirty="0">
                <a:solidFill>
                  <a:schemeClr val="tx1"/>
                </a:solidFill>
              </a:rPr>
              <a:t>Setup your preferred Docker environment</a:t>
            </a:r>
          </a:p>
          <a:p>
            <a:r>
              <a:rPr lang="en-US" dirty="0">
                <a:solidFill>
                  <a:schemeClr val="tx1"/>
                </a:solidFill>
              </a:rPr>
              <a:t>Fire up some prebuilt images (</a:t>
            </a:r>
            <a:r>
              <a:rPr lang="en-US" dirty="0" err="1">
                <a:solidFill>
                  <a:schemeClr val="tx1"/>
                </a:solidFill>
              </a:rPr>
              <a:t>nginx</a:t>
            </a:r>
            <a:r>
              <a:rPr lang="en-US" dirty="0">
                <a:solidFill>
                  <a:schemeClr val="tx1"/>
                </a:solidFill>
              </a:rPr>
              <a:t>, hello-world, </a:t>
            </a:r>
            <a:r>
              <a:rPr lang="en-US" dirty="0" err="1">
                <a:solidFill>
                  <a:schemeClr val="tx1"/>
                </a:solidFill>
              </a:rPr>
              <a:t>mikegcoleman</a:t>
            </a:r>
            <a:r>
              <a:rPr lang="en-US" dirty="0">
                <a:solidFill>
                  <a:schemeClr val="tx1"/>
                </a:solidFill>
              </a:rPr>
              <a:t>/</a:t>
            </a:r>
            <a:r>
              <a:rPr lang="en-US" dirty="0" err="1">
                <a:solidFill>
                  <a:schemeClr val="tx1"/>
                </a:solidFill>
              </a:rPr>
              <a:t>catweb</a:t>
            </a:r>
            <a:r>
              <a:rPr lang="en-US" dirty="0">
                <a:solidFill>
                  <a:schemeClr val="tx1"/>
                </a:solidFill>
              </a:rPr>
              <a:t>)</a:t>
            </a:r>
          </a:p>
          <a:p>
            <a:endParaRPr lang="en-US" dirty="0">
              <a:solidFill>
                <a:schemeClr val="tx1"/>
              </a:solidFill>
            </a:endParaRPr>
          </a:p>
          <a:p>
            <a:pPr marL="0" indent="0">
              <a:buNone/>
            </a:pPr>
            <a:r>
              <a:rPr lang="en-US" dirty="0">
                <a:solidFill>
                  <a:schemeClr val="tx1"/>
                </a:solidFill>
              </a:rPr>
              <a:t>Jog:</a:t>
            </a:r>
          </a:p>
          <a:p>
            <a:r>
              <a:rPr lang="en-US" dirty="0">
                <a:solidFill>
                  <a:schemeClr val="tx1"/>
                </a:solidFill>
              </a:rPr>
              <a:t>Pick a well documented solution (</a:t>
            </a:r>
            <a:r>
              <a:rPr lang="en-US" dirty="0" err="1">
                <a:solidFill>
                  <a:schemeClr val="tx1"/>
                </a:solidFill>
              </a:rPr>
              <a:t>Wordpress</a:t>
            </a:r>
            <a:r>
              <a:rPr lang="en-US" dirty="0">
                <a:solidFill>
                  <a:schemeClr val="tx1"/>
                </a:solidFill>
              </a:rPr>
              <a:t>, Jenkins, </a:t>
            </a:r>
            <a:r>
              <a:rPr lang="en-US" dirty="0" err="1">
                <a:solidFill>
                  <a:schemeClr val="tx1"/>
                </a:solidFill>
              </a:rPr>
              <a:t>etc</a:t>
            </a:r>
            <a:r>
              <a:rPr lang="en-US" dirty="0">
                <a:solidFill>
                  <a:schemeClr val="tx1"/>
                </a:solidFill>
              </a:rPr>
              <a:t>)</a:t>
            </a:r>
          </a:p>
          <a:p>
            <a:r>
              <a:rPr lang="en-US" dirty="0">
                <a:solidFill>
                  <a:schemeClr val="tx1"/>
                </a:solidFill>
              </a:rPr>
              <a:t>Build it for yourself (blogs are your friend)</a:t>
            </a:r>
          </a:p>
          <a:p>
            <a:endParaRPr lang="en-US" dirty="0">
              <a:solidFill>
                <a:schemeClr val="tx1"/>
              </a:solidFill>
            </a:endParaRPr>
          </a:p>
          <a:p>
            <a:pPr marL="0" indent="0">
              <a:buNone/>
            </a:pPr>
            <a:r>
              <a:rPr lang="en-US" dirty="0">
                <a:solidFill>
                  <a:schemeClr val="tx1"/>
                </a:solidFill>
              </a:rPr>
              <a:t>Run:</a:t>
            </a:r>
          </a:p>
          <a:p>
            <a:r>
              <a:rPr lang="en-US" dirty="0">
                <a:solidFill>
                  <a:schemeClr val="tx1"/>
                </a:solidFill>
              </a:rPr>
              <a:t>Extend one your Walk solution or </a:t>
            </a:r>
            <a:r>
              <a:rPr lang="en-US" dirty="0" err="1">
                <a:solidFill>
                  <a:schemeClr val="tx1"/>
                </a:solidFill>
              </a:rPr>
              <a:t>Dockerize</a:t>
            </a:r>
            <a:r>
              <a:rPr lang="en-US" dirty="0">
                <a:solidFill>
                  <a:schemeClr val="tx1"/>
                </a:solidFill>
              </a:rPr>
              <a:t> an existing project</a:t>
            </a:r>
          </a:p>
          <a:p>
            <a:r>
              <a:rPr lang="en-US" dirty="0">
                <a:solidFill>
                  <a:schemeClr val="tx1"/>
                </a:solidFill>
              </a:rPr>
              <a:t>Build your own </a:t>
            </a:r>
            <a:r>
              <a:rPr lang="en-US" dirty="0" err="1">
                <a:solidFill>
                  <a:schemeClr val="tx1"/>
                </a:solidFill>
              </a:rPr>
              <a:t>Dockerfiles</a:t>
            </a:r>
            <a:endParaRPr lang="en-US" dirty="0">
              <a:solidFill>
                <a:schemeClr val="tx1"/>
              </a:solidFill>
            </a:endParaRPr>
          </a:p>
          <a:p>
            <a:r>
              <a:rPr lang="en-US" dirty="0">
                <a:solidFill>
                  <a:schemeClr val="tx1"/>
                </a:solidFill>
              </a:rPr>
              <a:t>Experiment with Docker Compose and Swarm Mode</a:t>
            </a:r>
          </a:p>
        </p:txBody>
      </p:sp>
    </p:spTree>
    <p:extLst>
      <p:ext uri="{BB962C8B-B14F-4D97-AF65-F5344CB8AC3E}">
        <p14:creationId xmlns:p14="http://schemas.microsoft.com/office/powerpoint/2010/main" val="1612647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Hands-on Labs</a:t>
            </a:r>
          </a:p>
        </p:txBody>
      </p:sp>
      <p:sp>
        <p:nvSpPr>
          <p:cNvPr id="3" name="Text Placeholder 2"/>
          <p:cNvSpPr>
            <a:spLocks noGrp="1"/>
          </p:cNvSpPr>
          <p:nvPr>
            <p:ph idx="1"/>
          </p:nvPr>
        </p:nvSpPr>
        <p:spPr/>
        <p:txBody>
          <a:bodyPr/>
          <a:lstStyle/>
          <a:p>
            <a:pPr marL="0" indent="0">
              <a:buNone/>
            </a:pPr>
            <a:r>
              <a:rPr lang="en-US" sz="4400" b="1" dirty="0">
                <a:solidFill>
                  <a:schemeClr val="tx1"/>
                </a:solidFill>
              </a:rPr>
              <a:t>http://</a:t>
            </a:r>
            <a:r>
              <a:rPr lang="en-US" sz="4400" b="1" dirty="0" err="1">
                <a:solidFill>
                  <a:schemeClr val="tx1"/>
                </a:solidFill>
              </a:rPr>
              <a:t>github.com</a:t>
            </a:r>
            <a:r>
              <a:rPr lang="en-US" sz="4400" b="1" dirty="0">
                <a:solidFill>
                  <a:schemeClr val="tx1"/>
                </a:solidFill>
              </a:rPr>
              <a:t>/docker/labs</a:t>
            </a:r>
          </a:p>
        </p:txBody>
      </p:sp>
      <p:sp>
        <p:nvSpPr>
          <p:cNvPr id="2" name="Text Placeholder 1"/>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684918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a:t>
            </a:r>
          </a:p>
        </p:txBody>
      </p:sp>
      <p:sp>
        <p:nvSpPr>
          <p:cNvPr id="3" name="Text Placeholder 2"/>
          <p:cNvSpPr>
            <a:spLocks noGrp="1"/>
          </p:cNvSpPr>
          <p:nvPr>
            <p:ph type="body" sz="quarter" idx="12"/>
          </p:nvPr>
        </p:nvSpPr>
        <p:spPr/>
        <p:txBody>
          <a:bodyPr/>
          <a:lstStyle/>
          <a:p>
            <a:r>
              <a:rPr lang="en-US" dirty="0"/>
              <a:t>Questions?</a:t>
            </a:r>
          </a:p>
        </p:txBody>
      </p:sp>
    </p:spTree>
    <p:extLst>
      <p:ext uri="{BB962C8B-B14F-4D97-AF65-F5344CB8AC3E}">
        <p14:creationId xmlns:p14="http://schemas.microsoft.com/office/powerpoint/2010/main" val="38246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696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5</a:t>
            </a:fld>
            <a:endParaRPr lang="en-US" sz="90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br>
              <a:rPr lang="en-US" sz="2353" dirty="0">
                <a:solidFill>
                  <a:schemeClr val="tx1"/>
                </a:solidFill>
                <a:ea typeface="Arial"/>
                <a:cs typeface="Arial"/>
                <a:sym typeface="Arial"/>
              </a:rPr>
            </a:br>
            <a:endParaRPr lang="en-US" sz="2353" dirty="0">
              <a:solidFill>
                <a:schemeClr val="tx1"/>
              </a:solidFill>
              <a:ea typeface="Arial"/>
              <a:cs typeface="Arial"/>
              <a:sym typeface="Arial"/>
            </a:endParaRP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br>
              <a:rPr lang="en-US" sz="2353" dirty="0">
                <a:solidFill>
                  <a:schemeClr val="tx1"/>
                </a:solidFill>
                <a:ea typeface="Arial"/>
                <a:cs typeface="Arial"/>
                <a:sym typeface="Arial"/>
              </a:rPr>
            </a:br>
            <a:endParaRPr lang="en-US" sz="2353" dirty="0">
              <a:solidFill>
                <a:schemeClr val="tx1"/>
              </a:solidFill>
              <a:ea typeface="Arial"/>
              <a:cs typeface="Arial"/>
              <a:sym typeface="Arial"/>
            </a:endParaRP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6</a:t>
            </a:fld>
            <a:endParaRPr lang="en-US" sz="900">
              <a:solidFill>
                <a:srgbClr val="797979"/>
              </a:solidFill>
              <a:latin typeface="Arial"/>
              <a:ea typeface="Arial"/>
              <a:cs typeface="Arial"/>
              <a:sym typeface="Arial"/>
            </a:endParaRPr>
          </a:p>
        </p:txBody>
      </p:sp>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Shape 384"/>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7</a:t>
            </a:fld>
            <a:endParaRPr lang="en-US" sz="900">
              <a:solidFill>
                <a:srgbClr val="797979"/>
              </a:solidFill>
              <a:latin typeface="Arial"/>
              <a:ea typeface="Arial"/>
              <a:cs typeface="Arial"/>
              <a:sym typeface="Arial"/>
            </a:endParaRPr>
          </a:p>
        </p:txBody>
      </p:sp>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prstGeom prst="rect">
            <a:avLst/>
          </a:prstGeom>
          <a:noFill/>
          <a:ln>
            <a:noFill/>
          </a:ln>
        </p:spPr>
        <p:txBody>
          <a:bodyPr vert="horz" wrap="square" lIns="91412" tIns="45693" rIns="91412" bIns="45693" rtlCol="0" anchor="t" anchorCtr="0">
            <a:noAutofit/>
          </a:bodyPr>
          <a:lstStyle/>
          <a:p>
            <a:pPr>
              <a:buSzPct val="25000"/>
            </a:pPr>
            <a:r>
              <a:rPr lang="en" sz="2800" dirty="0"/>
              <a:t>Docker + Windows Server = Windows Containers</a:t>
            </a:r>
          </a:p>
        </p:txBody>
      </p:sp>
      <p:sp>
        <p:nvSpPr>
          <p:cNvPr id="386" name="Shape 386"/>
          <p:cNvSpPr txBox="1">
            <a:spLocks noGrp="1"/>
          </p:cNvSpPr>
          <p:nvPr>
            <p:ph type="body" sz="quarter" idx="13"/>
          </p:nvPr>
        </p:nvSpPr>
        <p:spPr>
          <a:xfrm>
            <a:off x="4572000" y="1150072"/>
            <a:ext cx="4314524" cy="2399949"/>
          </a:xfrm>
          <a:prstGeom prst="rect">
            <a:avLst/>
          </a:prstGeom>
          <a:noFill/>
          <a:ln>
            <a:noFill/>
          </a:ln>
        </p:spPr>
        <p:txBody>
          <a:bodyPr vert="horz" wrap="square" lIns="91412" tIns="45693" rIns="91412" bIns="45693" rtlCol="0" anchor="t" anchorCtr="0">
            <a:noAutofit/>
          </a:bodyPr>
          <a:lstStyle/>
          <a:p>
            <a:pPr indent="-171439">
              <a:spcBef>
                <a:spcPts val="0"/>
              </a:spcBef>
              <a:buClr>
                <a:schemeClr val="tx1"/>
              </a:buClr>
            </a:pPr>
            <a:r>
              <a:rPr lang="en" sz="2000" dirty="0">
                <a:solidFill>
                  <a:schemeClr val="tx1"/>
                </a:solidFill>
                <a:latin typeface="+mj-lt"/>
              </a:rPr>
              <a:t>Native Windows containers powered by Docker Engine </a:t>
            </a:r>
          </a:p>
          <a:p>
            <a:pPr indent="-171439">
              <a:spcBef>
                <a:spcPts val="1200"/>
              </a:spcBef>
              <a:buClr>
                <a:schemeClr val="tx1"/>
              </a:buClr>
            </a:pPr>
            <a:r>
              <a:rPr lang="en" sz="2000" dirty="0">
                <a:solidFill>
                  <a:schemeClr val="tx1"/>
                </a:solidFill>
                <a:latin typeface="+mj-lt"/>
              </a:rPr>
              <a:t>Windows kernel engineered with new primitives to support containers</a:t>
            </a:r>
          </a:p>
          <a:p>
            <a:pPr indent="-171439">
              <a:spcBef>
                <a:spcPts val="1200"/>
              </a:spcBef>
              <a:buClr>
                <a:schemeClr val="tx1"/>
              </a:buClr>
            </a:pPr>
            <a:r>
              <a:rPr lang="en" sz="2000" dirty="0">
                <a:solidFill>
                  <a:schemeClr val="tx1"/>
                </a:solidFill>
                <a:latin typeface="+mj-lt"/>
              </a:rPr>
              <a:t>Deep integration with 2+ years of engineering collaboration in Docker Engine and Windows Server</a:t>
            </a:r>
          </a:p>
          <a:p>
            <a:pPr indent="-171439">
              <a:spcBef>
                <a:spcPts val="1200"/>
              </a:spcBef>
              <a:buClr>
                <a:schemeClr val="tx1"/>
              </a:buClr>
            </a:pPr>
            <a:r>
              <a:rPr lang="en" sz="2000" dirty="0">
                <a:solidFill>
                  <a:schemeClr val="tx1"/>
                </a:solidFill>
                <a:latin typeface="+mj-lt"/>
              </a:rPr>
              <a:t>Microsoft is top 5 Docker open source project contributor and a Docker maintainer</a:t>
            </a:r>
          </a:p>
        </p:txBody>
      </p:sp>
      <p:sp>
        <p:nvSpPr>
          <p:cNvPr id="387" name="Shape 387"/>
          <p:cNvSpPr/>
          <p:nvPr/>
        </p:nvSpPr>
        <p:spPr>
          <a:xfrm>
            <a:off x="379099" y="3422367"/>
            <a:ext cx="3538354" cy="287826"/>
          </a:xfrm>
          <a:prstGeom prst="rect">
            <a:avLst/>
          </a:prstGeom>
          <a:solidFill>
            <a:srgbClr val="3A3838"/>
          </a:solidFill>
          <a:ln w="12700" cap="flat" cmpd="sng">
            <a:solidFill>
              <a:srgbClr val="094463"/>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Infrastructure</a:t>
            </a:r>
          </a:p>
        </p:txBody>
      </p:sp>
      <p:sp>
        <p:nvSpPr>
          <p:cNvPr id="388" name="Shape 388"/>
          <p:cNvSpPr/>
          <p:nvPr/>
        </p:nvSpPr>
        <p:spPr>
          <a:xfrm>
            <a:off x="379100" y="3070318"/>
            <a:ext cx="3538354" cy="287826"/>
          </a:xfrm>
          <a:prstGeom prst="rect">
            <a:avLst/>
          </a:prstGeom>
          <a:solidFill>
            <a:srgbClr val="3A3838"/>
          </a:solidFill>
          <a:ln w="12700" cap="flat" cmpd="sng">
            <a:solidFill>
              <a:srgbClr val="374248"/>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Windows Server 2016</a:t>
            </a:r>
          </a:p>
        </p:txBody>
      </p:sp>
      <p:sp>
        <p:nvSpPr>
          <p:cNvPr id="389" name="Shape 389"/>
          <p:cNvSpPr/>
          <p:nvPr/>
        </p:nvSpPr>
        <p:spPr>
          <a:xfrm>
            <a:off x="455288"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0" name="Shape 390"/>
          <p:cNvSpPr/>
          <p:nvPr/>
        </p:nvSpPr>
        <p:spPr>
          <a:xfrm>
            <a:off x="455288"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1" name="Shape 391"/>
          <p:cNvSpPr/>
          <p:nvPr/>
        </p:nvSpPr>
        <p:spPr>
          <a:xfrm>
            <a:off x="379099"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2" name="Shape 392"/>
          <p:cNvSpPr/>
          <p:nvPr/>
        </p:nvSpPr>
        <p:spPr>
          <a:xfrm>
            <a:off x="379100" y="2700583"/>
            <a:ext cx="3538354"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Docker Engine</a:t>
            </a:r>
          </a:p>
        </p:txBody>
      </p:sp>
      <p:sp>
        <p:nvSpPr>
          <p:cNvPr id="393" name="Shape 393"/>
          <p:cNvSpPr/>
          <p:nvPr/>
        </p:nvSpPr>
        <p:spPr>
          <a:xfrm>
            <a:off x="1702864" y="2260155"/>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4" name="Shape 394"/>
          <p:cNvSpPr/>
          <p:nvPr/>
        </p:nvSpPr>
        <p:spPr>
          <a:xfrm>
            <a:off x="1694399" y="1870743"/>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5" name="Shape 395"/>
          <p:cNvSpPr/>
          <p:nvPr/>
        </p:nvSpPr>
        <p:spPr>
          <a:xfrm>
            <a:off x="1609742" y="1777628"/>
            <a:ext cx="1045844" cy="846546"/>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6" name="Shape 396"/>
          <p:cNvSpPr/>
          <p:nvPr/>
        </p:nvSpPr>
        <p:spPr>
          <a:xfrm>
            <a:off x="2914984"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7" name="Shape 397"/>
          <p:cNvSpPr/>
          <p:nvPr/>
        </p:nvSpPr>
        <p:spPr>
          <a:xfrm>
            <a:off x="2914984"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8" name="Shape 398"/>
          <p:cNvSpPr/>
          <p:nvPr/>
        </p:nvSpPr>
        <p:spPr>
          <a:xfrm>
            <a:off x="2838794"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Tree>
    <p:extLst>
      <p:ext uri="{BB962C8B-B14F-4D97-AF65-F5344CB8AC3E}">
        <p14:creationId xmlns:p14="http://schemas.microsoft.com/office/powerpoint/2010/main" val="168632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5FEDD8-9DED-47E4-9A3C-6D7F17457BC7}"/>
              </a:ext>
            </a:extLst>
          </p:cNvPr>
          <p:cNvSpPr>
            <a:spLocks noGrp="1"/>
          </p:cNvSpPr>
          <p:nvPr>
            <p:ph type="sldNum" sz="quarter" idx="12"/>
          </p:nvPr>
        </p:nvSpPr>
        <p:spPr/>
        <p:txBody>
          <a:bodyPr/>
          <a:lstStyle/>
          <a:p>
            <a:fld id="{ADB58DA1-B2F1-45C7-8646-C2825988B19D}" type="slidenum">
              <a:rPr lang="en-US" smtClean="0"/>
              <a:pPr/>
              <a:t>9</a:t>
            </a:fld>
            <a:endParaRPr lang="en-US" dirty="0"/>
          </a:p>
        </p:txBody>
      </p:sp>
      <p:sp>
        <p:nvSpPr>
          <p:cNvPr id="3" name="Title 2">
            <a:extLst>
              <a:ext uri="{FF2B5EF4-FFF2-40B4-BE49-F238E27FC236}">
                <a16:creationId xmlns:a16="http://schemas.microsoft.com/office/drawing/2014/main" id="{6D6856FA-5902-4FAF-B0E0-693B31047F79}"/>
              </a:ext>
            </a:extLst>
          </p:cNvPr>
          <p:cNvSpPr>
            <a:spLocks noGrp="1"/>
          </p:cNvSpPr>
          <p:nvPr>
            <p:ph type="title"/>
          </p:nvPr>
        </p:nvSpPr>
        <p:spPr/>
        <p:txBody>
          <a:bodyPr>
            <a:normAutofit fontScale="90000"/>
          </a:bodyPr>
          <a:lstStyle/>
          <a:p>
            <a:r>
              <a:rPr lang="en-US" dirty="0"/>
              <a:t>Docker Basics</a:t>
            </a:r>
          </a:p>
        </p:txBody>
      </p:sp>
      <p:sp>
        <p:nvSpPr>
          <p:cNvPr id="4" name="Content Placeholder 3">
            <a:extLst>
              <a:ext uri="{FF2B5EF4-FFF2-40B4-BE49-F238E27FC236}">
                <a16:creationId xmlns:a16="http://schemas.microsoft.com/office/drawing/2014/main" id="{F05083FA-0FBD-4ED1-BB47-BCECB7321CE2}"/>
              </a:ext>
            </a:extLst>
          </p:cNvPr>
          <p:cNvSpPr>
            <a:spLocks noGrp="1"/>
          </p:cNvSpPr>
          <p:nvPr>
            <p:ph idx="1"/>
          </p:nvPr>
        </p:nvSpPr>
        <p:spPr>
          <a:xfrm>
            <a:off x="228600" y="1369219"/>
            <a:ext cx="4114800" cy="3263504"/>
          </a:xfrm>
        </p:spPr>
        <p:txBody>
          <a:bodyPr/>
          <a:lstStyle/>
          <a:p>
            <a:r>
              <a:rPr lang="en-US" dirty="0"/>
              <a:t>Docker Engine/ Docker Daemon</a:t>
            </a:r>
            <a:br>
              <a:rPr lang="en-US" dirty="0"/>
            </a:br>
            <a:endParaRPr lang="en-US" dirty="0"/>
          </a:p>
          <a:p>
            <a:r>
              <a:rPr lang="en-US" dirty="0"/>
              <a:t>Docker REST API</a:t>
            </a:r>
            <a:br>
              <a:rPr lang="en-US" dirty="0"/>
            </a:br>
            <a:endParaRPr lang="en-US" dirty="0"/>
          </a:p>
          <a:p>
            <a:r>
              <a:rPr lang="en-US" dirty="0"/>
              <a:t>Docker Client</a:t>
            </a:r>
          </a:p>
        </p:txBody>
      </p:sp>
      <p:sp>
        <p:nvSpPr>
          <p:cNvPr id="5" name="Text Placeholder 4">
            <a:extLst>
              <a:ext uri="{FF2B5EF4-FFF2-40B4-BE49-F238E27FC236}">
                <a16:creationId xmlns:a16="http://schemas.microsoft.com/office/drawing/2014/main" id="{BEA232A1-0CC0-4A77-BE79-AB6C344DDBE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F0E1F81-E94A-4155-9888-F81D8CB8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19" y="1369219"/>
            <a:ext cx="3043073" cy="2982212"/>
          </a:xfrm>
          <a:prstGeom prst="rect">
            <a:avLst/>
          </a:prstGeom>
        </p:spPr>
      </p:pic>
    </p:spTree>
    <p:extLst>
      <p:ext uri="{BB962C8B-B14F-4D97-AF65-F5344CB8AC3E}">
        <p14:creationId xmlns:p14="http://schemas.microsoft.com/office/powerpoint/2010/main" val="866251899"/>
      </p:ext>
    </p:extLst>
  </p:cSld>
  <p:clrMapOvr>
    <a:masterClrMapping/>
  </p:clrMapOvr>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10829</TotalTime>
  <Words>6026</Words>
  <Application>Microsoft Office PowerPoint</Application>
  <PresentationFormat>On-screen Show (16:9)</PresentationFormat>
  <Paragraphs>728</Paragraphs>
  <Slides>48</Slides>
  <Notes>39</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Consolas</vt:lpstr>
      <vt:lpstr>Segoe Print</vt:lpstr>
      <vt:lpstr>Wingdings</vt:lpstr>
      <vt:lpstr>Office Theme</vt:lpstr>
      <vt:lpstr>PowerPoint Presentation</vt:lpstr>
      <vt:lpstr>Who Am I?</vt:lpstr>
      <vt:lpstr>Agenda</vt:lpstr>
      <vt:lpstr>PowerPoint Presentation</vt:lpstr>
      <vt:lpstr>Docker containers are NOT VMs</vt:lpstr>
      <vt:lpstr>VMs</vt:lpstr>
      <vt:lpstr>Containers</vt:lpstr>
      <vt:lpstr>Docker + Windows Server = Windows Containers</vt:lpstr>
      <vt:lpstr>Docker Basics</vt:lpstr>
      <vt:lpstr>They’re different, not mutually exclusive</vt:lpstr>
      <vt:lpstr>Variables to Consider</vt:lpstr>
      <vt:lpstr>Container Consolidation Testing</vt:lpstr>
      <vt:lpstr>Testing Scenarios</vt:lpstr>
      <vt:lpstr>Results</vt:lpstr>
      <vt:lpstr>Additional Savings</vt:lpstr>
      <vt:lpstr>Key Learnings  </vt:lpstr>
      <vt:lpstr>PowerPoint Presentation</vt:lpstr>
      <vt:lpstr>PowerPoint Presentation</vt:lpstr>
      <vt:lpstr>Put it all together: Build, Ship, Run Workflow</vt:lpstr>
      <vt:lpstr>The building block: Docker Engine 1.12</vt:lpstr>
      <vt:lpstr>Docker Datacenter platform</vt:lpstr>
      <vt:lpstr>Docker Datacenter Architecture</vt:lpstr>
      <vt:lpstr>Docker Datacenter Architecture</vt:lpstr>
      <vt:lpstr>Docker Datacenter Architecture</vt:lpstr>
      <vt:lpstr>Some Docker vocabulary</vt:lpstr>
      <vt:lpstr>Basic Docker Commands</vt:lpstr>
      <vt:lpstr>Dockerfile – Linux Example</vt:lpstr>
      <vt:lpstr>Dockerfile – Windows Example</vt:lpstr>
      <vt:lpstr>PowerPoint Presentation</vt:lpstr>
      <vt:lpstr>Now you try it!</vt:lpstr>
      <vt:lpstr>PowerPoint Presentation</vt:lpstr>
      <vt:lpstr>Image Layers</vt:lpstr>
      <vt:lpstr>Docker File System</vt:lpstr>
      <vt:lpstr>Copy on Write</vt:lpstr>
      <vt:lpstr>What about data persistence?</vt:lpstr>
      <vt:lpstr>PowerPoint Presentation</vt:lpstr>
      <vt:lpstr>Enterprises are looking to Docker for critical transformations</vt:lpstr>
      <vt:lpstr>Docker delivers speed, flexibility and savings</vt:lpstr>
      <vt:lpstr>One platform delivers one journey for all applications</vt:lpstr>
      <vt:lpstr>Containers in production with Docker Datacenter</vt:lpstr>
      <vt:lpstr>PowerPoint Presentation</vt:lpstr>
      <vt:lpstr>Docker on Linux</vt:lpstr>
      <vt:lpstr>Docker for Windows / Mac</vt:lpstr>
      <vt:lpstr>Docker for Azure / AWS</vt:lpstr>
      <vt:lpstr>Walk, Jog, Run</vt:lpstr>
      <vt:lpstr>Hands-on Labs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DevSub</cp:lastModifiedBy>
  <cp:revision>193</cp:revision>
  <dcterms:created xsi:type="dcterms:W3CDTF">2016-07-05T15:17:21Z</dcterms:created>
  <dcterms:modified xsi:type="dcterms:W3CDTF">2017-09-17T22:21:11Z</dcterms:modified>
</cp:coreProperties>
</file>